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0" r:id="rId1"/>
  </p:sldMasterIdLst>
  <p:sldIdLst>
    <p:sldId id="270" r:id="rId2"/>
    <p:sldId id="257" r:id="rId3"/>
    <p:sldId id="258" r:id="rId4"/>
    <p:sldId id="263" r:id="rId5"/>
    <p:sldId id="262" r:id="rId6"/>
    <p:sldId id="261" r:id="rId7"/>
    <p:sldId id="260" r:id="rId8"/>
    <p:sldId id="265" r:id="rId9"/>
    <p:sldId id="268" r:id="rId10"/>
    <p:sldId id="267" r:id="rId11"/>
    <p:sldId id="266" r:id="rId12"/>
    <p:sldId id="264" r:id="rId13"/>
    <p:sldId id="259" r:id="rId14"/>
    <p:sldId id="256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993300"/>
    <a:srgbClr val="CC6600"/>
    <a:srgbClr val="CC33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5F22-7FF5-4982-A593-CC81CBEAE6AB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4058-7127-4805-B3D6-228864A295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473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5F22-7FF5-4982-A593-CC81CBEAE6AB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4058-7127-4805-B3D6-228864A295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024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5F22-7FF5-4982-A593-CC81CBEAE6AB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4058-7127-4805-B3D6-228864A295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470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5F22-7FF5-4982-A593-CC81CBEAE6AB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4058-7127-4805-B3D6-228864A295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091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5F22-7FF5-4982-A593-CC81CBEAE6AB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4058-7127-4805-B3D6-228864A295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903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5F22-7FF5-4982-A593-CC81CBEAE6AB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4058-7127-4805-B3D6-228864A295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571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5F22-7FF5-4982-A593-CC81CBEAE6AB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4058-7127-4805-B3D6-228864A295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513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5F22-7FF5-4982-A593-CC81CBEAE6AB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4058-7127-4805-B3D6-228864A295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010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5F22-7FF5-4982-A593-CC81CBEAE6AB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4058-7127-4805-B3D6-228864A295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350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5F22-7FF5-4982-A593-CC81CBEAE6AB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4058-7127-4805-B3D6-228864A295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109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5F22-7FF5-4982-A593-CC81CBEAE6AB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4058-7127-4805-B3D6-228864A295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194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65F22-7FF5-4982-A593-CC81CBEAE6AB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24058-7127-4805-B3D6-228864A295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295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1.wdp"/><Relationship Id="rId7" Type="http://schemas.openxmlformats.org/officeDocument/2006/relationships/hyperlink" Target="&#1087;&#1088;&#1077;&#1079;&#1077;&#1085;&#1090;&#1072;&#1094;&#1080;&#1103;%202.pptx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image" Target="../media/image4.png"/><Relationship Id="rId4" Type="http://schemas.openxmlformats.org/officeDocument/2006/relationships/hyperlink" Target="&#1055;&#1088;&#1077;&#1079;&#1077;&#1085;&#1090;&#1072;&#1094;&#1080;&#1103;1.pptx" TargetMode="External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cntd.ru/document/1200113790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41" b="100000" l="0" r="98750">
                        <a14:foregroundMark x1="19750" y1="20279" x2="28125" y2="21166"/>
                        <a14:foregroundMark x1="42500" y1="20406" x2="52750" y2="19772"/>
                        <a14:foregroundMark x1="12625" y1="20279" x2="19375" y2="200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6" y="1868093"/>
            <a:ext cx="5218386" cy="419362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45021" y="859863"/>
            <a:ext cx="96119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5400" b="1" dirty="0">
                <a:solidFill>
                  <a:srgbClr val="9933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«Типы справок, методика </a:t>
            </a:r>
            <a:endParaRPr lang="en-US" sz="5400" b="1" dirty="0" smtClean="0">
              <a:solidFill>
                <a:srgbClr val="993300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5400" b="1" dirty="0" smtClean="0">
                <a:solidFill>
                  <a:srgbClr val="9933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их </a:t>
            </a:r>
            <a:r>
              <a:rPr lang="ru-RU" sz="5400" b="1" dirty="0">
                <a:solidFill>
                  <a:srgbClr val="9933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выполнения и учет»</a:t>
            </a:r>
            <a:endParaRPr lang="ru-RU" sz="5400" b="1" dirty="0">
              <a:solidFill>
                <a:srgbClr val="9933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>
            <a:hlinkClick r:id="rId4" action="ppaction://hlinkpres?slideindex=1&amp;slidetitle=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05" b="100000" l="9524" r="100000">
                        <a14:foregroundMark x1="26786" y1="72289" x2="60119" y2="62048"/>
                        <a14:foregroundMark x1="61310" y1="66867" x2="92262" y2="867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268" y="5271144"/>
            <a:ext cx="1600200" cy="1581150"/>
          </a:xfrm>
          <a:prstGeom prst="rect">
            <a:avLst/>
          </a:prstGeom>
        </p:spPr>
      </p:pic>
      <p:pic>
        <p:nvPicPr>
          <p:cNvPr id="8" name="Рисунок 7">
            <a:hlinkClick r:id="rId7" action="ppaction://hlinkpres?slideindex=1&amp;slidetitle="/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09" b="100000" l="9610" r="89610">
                        <a14:foregroundMark x1="38182" y1="7566" x2="44675" y2="27607"/>
                        <a14:foregroundMark x1="50649" y1="6339" x2="65195" y2="17791"/>
                        <a14:foregroundMark x1="54545" y1="5112" x2="66234" y2="20859"/>
                        <a14:foregroundMark x1="49091" y1="4703" x2="55065" y2="6748"/>
                        <a14:foregroundMark x1="31429" y1="36196" x2="38182" y2="35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175" y="5276850"/>
            <a:ext cx="1083509" cy="13761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45021" y="252249"/>
            <a:ext cx="8860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МБУК «</a:t>
            </a:r>
            <a:r>
              <a:rPr lang="ru-RU" b="1" dirty="0" err="1" smtClean="0"/>
              <a:t>Смирныховская</a:t>
            </a:r>
            <a:r>
              <a:rPr lang="ru-RU" b="1" dirty="0" smtClean="0"/>
              <a:t> ЦБС»</a:t>
            </a:r>
          </a:p>
          <a:p>
            <a:pPr algn="ctr"/>
            <a:r>
              <a:rPr lang="ru-RU" b="1" dirty="0" smtClean="0"/>
              <a:t>Центральная модельная библиотека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0718" y="5880538"/>
            <a:ext cx="5234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Подготовила: Егорова Л. Г., зав. ИБС</a:t>
            </a:r>
            <a:endParaRPr lang="ru-RU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831021" y="3515710"/>
            <a:ext cx="6999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Письменная консультация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085490" y="6337738"/>
            <a:ext cx="833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2016 г.</a:t>
            </a:r>
            <a:endParaRPr lang="ru-RU" dirty="0"/>
          </a:p>
        </p:txBody>
      </p:sp>
      <p:pic>
        <p:nvPicPr>
          <p:cNvPr id="11" name="Рисунок 10" descr="http://s1.iconbird.com/ico/0912/PulsePack/w512h5121348848785suivantorange.pn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9" t="35931" r="5079" b="30448"/>
          <a:stretch/>
        </p:blipFill>
        <p:spPr bwMode="auto">
          <a:xfrm rot="5400000">
            <a:off x="8256318" y="4959594"/>
            <a:ext cx="447126" cy="1961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http://s1.iconbird.com/ico/0912/PulsePack/w512h5121348848785suivantorange.png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9" t="35931" r="5079" b="30448"/>
          <a:stretch/>
        </p:blipFill>
        <p:spPr bwMode="auto">
          <a:xfrm rot="5400000">
            <a:off x="10330019" y="4941577"/>
            <a:ext cx="447128" cy="2120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615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7938" y="751344"/>
            <a:ext cx="1155612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99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Статистические показатели и единицы исчисления оказанных библиотечно-информационных услуг</a:t>
            </a:r>
            <a:endParaRPr lang="ru-RU" dirty="0">
              <a:solidFill>
                <a:srgbClr val="99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Учет работы по справочно-информационному обслуживанию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(СИО) пользователей ведется в соответствии с </a:t>
            </a:r>
            <a:r>
              <a:rPr lang="ru-RU" b="1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ГОСТом</a:t>
            </a:r>
            <a:r>
              <a:rPr lang="ru-RU" b="1" kern="1800" dirty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ru-RU" b="1" u="sng" kern="1800" dirty="0">
                <a:latin typeface="Comic Sans MS" panose="030F0702030302020204" pitchFamily="66" charset="0"/>
                <a:ea typeface="Times New Roman" panose="02020603050405020304" pitchFamily="18" charset="0"/>
              </a:rPr>
              <a:t>Р 7.0.20-2014</a:t>
            </a:r>
            <a:r>
              <a:rPr lang="ru-RU" b="1" kern="1800" dirty="0">
                <a:latin typeface="Comic Sans MS" panose="030F0702030302020204" pitchFamily="66" charset="0"/>
                <a:ea typeface="Times New Roman" panose="02020603050405020304" pitchFamily="18" charset="0"/>
              </a:rPr>
              <a:t> СИБИД. Библиотечная статистика: показатели и единицы исчисления</a:t>
            </a:r>
            <a:r>
              <a:rPr lang="ru-RU" b="1" kern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kern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является обязательным для всех структурных подразделений, ведущих СИО пользователей.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99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Подсчет результатов справочно-библиографического обслуживания</a:t>
            </a:r>
            <a:endParaRPr lang="ru-RU" dirty="0">
              <a:solidFill>
                <a:srgbClr val="99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П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оказатели справочно-библиографического обслуживания могут подсчитываться в целом по библиотеке и ее подразделениям.</a:t>
            </a:r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Справки, выданные в ответ на один запрос пользователя, подсчитываются по их реальному количеству, которое может не совпадать с количеством запросов. </a:t>
            </a:r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Подсчет справки, в выполнении которой было занято несколько подразделений библиотеки, осуществляется подразделением, предоставившим ответ пользователю.</a:t>
            </a:r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indent="449580" algn="just">
              <a:spcAft>
                <a:spcPts val="0"/>
              </a:spcAft>
            </a:pPr>
            <a:r>
              <a:rPr lang="ru-RU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диницей исчисления справочно-библиографического обслуживания является: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- справка;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- консультация;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- переадресование.</a:t>
            </a:r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61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586" y="903404"/>
            <a:ext cx="1150882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П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одсчет справок, выданных различным категориям пользователей, осуществляется по следующим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параметрам: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количество справок, выданных пользователям при непосредственном посещении библиотеки;</a:t>
            </a:r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количество справок, выданных удаленным пользователям в целом и дифференцированно по используемым библиотекой каналам коммуникации (телефону, почте, системе виртуального справочно-библиографического обслуживания, электронной почте, на аккаунты пользователей в социальных сетях).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indent="449580">
              <a:spcAft>
                <a:spcPts val="0"/>
              </a:spcAft>
            </a:pPr>
            <a:r>
              <a:rPr lang="ru-RU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По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дсчет количества выданных справок осуществляется согласно их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типологии:</a:t>
            </a:r>
            <a:b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- адресная справка;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- тематическая библиографическая справка;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- уточняющая библиографическая справка;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- фактографическая справка;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- библиографическая консультация;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- переадресование.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92" b="89792" l="15000" r="95000">
                        <a14:foregroundMark x1="28750" y1="15833" x2="50750" y2="15000"/>
                        <a14:foregroundMark x1="80250" y1="18125" x2="62500" y2="38958"/>
                        <a14:foregroundMark x1="32500" y1="11250" x2="44750" y2="10833"/>
                        <a14:foregroundMark x1="49250" y1="76667" x2="45500" y2="82500"/>
                        <a14:backgroundMark x1="32750" y1="87708" x2="40500" y2="7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323" y="3048524"/>
            <a:ext cx="3067270" cy="368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58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5669" y="470955"/>
            <a:ext cx="115088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П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одсчет предоставленных библиотекой консультаций осуществляется по основным их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видам: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- библиографическая консультация;</a:t>
            </a:r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- ориентирующая консультация и справка по библиотеке (о режиме, порядке и условиях библиотечно-информационного обслуживания; о направлениях деятельности и функциях структурных подразделений библиотеки; о проводимых мероприятиях), ее услугам и ресурсам;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-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вспомогательно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-техническая консультация (по использованию оборудования и аппаратно-программных средств для осуществления электронного заказа, просмотра электронных документов, сохранения и переноса информации на другие носители и т.д.);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- факультативная консультация, выполненная на легитимном основании в помещении библиотеки отдельными специалистами (юрист, педагог, психолог и др.), если их проведение предусмотрено уставными документами библиотеки.</a:t>
            </a:r>
          </a:p>
          <a:p>
            <a:pPr indent="442595">
              <a:spcAft>
                <a:spcPts val="0"/>
              </a:spcAft>
            </a:pPr>
            <a:r>
              <a:rPr lang="ru-RU" b="1" dirty="0"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565" y="3171488"/>
            <a:ext cx="5592325" cy="381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9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9903" y="289679"/>
            <a:ext cx="1166648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595" algn="ctr">
              <a:spcAft>
                <a:spcPts val="0"/>
              </a:spcAft>
            </a:pPr>
            <a:r>
              <a:rPr lang="ru-RU" b="1" dirty="0" smtClean="0">
                <a:solidFill>
                  <a:srgbClr val="99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Подсчет </a:t>
            </a:r>
            <a:r>
              <a:rPr lang="ru-RU" b="1" dirty="0">
                <a:solidFill>
                  <a:srgbClr val="99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отказов на оказание библиотечно-информационных </a:t>
            </a:r>
            <a:r>
              <a:rPr lang="ru-RU" b="1" dirty="0" smtClean="0">
                <a:solidFill>
                  <a:srgbClr val="99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услуг</a:t>
            </a:r>
            <a:endParaRPr lang="en-US" b="1" dirty="0" smtClean="0">
              <a:solidFill>
                <a:srgbClr val="990000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indent="442595" algn="ctr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2595">
              <a:spcAft>
                <a:spcPts val="0"/>
              </a:spcAft>
            </a:pPr>
            <a:r>
              <a:rPr lang="ru-RU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П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одсчет отказов на оказание библиотечно-информационных услуг осуществляется по каждой услуге: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- отказы на выдачу документа и/или копии (в названиях);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- отказы на выполнение справки;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- отказы на предоставление консультации.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	</a:t>
            </a:r>
          </a:p>
          <a:p>
            <a:pPr indent="442595">
              <a:spcAft>
                <a:spcPts val="0"/>
              </a:spcAft>
            </a:pPr>
            <a:r>
              <a:rPr lang="ru-RU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тказами не считаются: запрошенный документ не издавался, запрос не содержит достаточных библиографических сведений, библиотека не имеет полномочий на оказание запрашиваемой услуги, введен неправильный пароль, технический сбой на стороне пользователя при обращении к электронным ресурсам библиотеки и другие независящие от библиотеки причины.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20" b="89844" l="9937" r="898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960" y="3256891"/>
            <a:ext cx="3497536" cy="378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28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63" y="0"/>
            <a:ext cx="11387161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rot="20097163">
            <a:off x="1997515" y="1078760"/>
            <a:ext cx="771655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 </a:t>
            </a:r>
            <a:r>
              <a:rPr lang="ru-RU" sz="1400" b="1" u="sng" dirty="0" smtClean="0">
                <a:solidFill>
                  <a:srgbClr val="9933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Список </a:t>
            </a:r>
            <a:r>
              <a:rPr lang="ru-RU" sz="1400" b="1" u="sng" dirty="0">
                <a:solidFill>
                  <a:srgbClr val="9933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литературы</a:t>
            </a:r>
            <a:endParaRPr lang="ru-RU" sz="1400" b="1" dirty="0">
              <a:solidFill>
                <a:srgbClr val="99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1) Абросимова, Н. В. Библиографическая деятельность библиотеки : учеб. – </a:t>
            </a:r>
            <a:r>
              <a:rPr lang="ru-RU" sz="1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практ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пособие / Н. В. Абросимова. – Санкт-Петербург : Профессия, 2013. – С. 119 – 123. </a:t>
            </a:r>
          </a:p>
          <a:p>
            <a:pPr algn="just"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2) </a:t>
            </a: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Алешин, Л. И.  Библиотечные сервисы : науч.-</a:t>
            </a:r>
            <a:r>
              <a:rPr lang="ru-RU" sz="1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практ</a:t>
            </a: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пособие / Л. И. Алешин,   М. А. Ордынская. – М. : Литера, 2015. – С. 49 – 53.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3)</a:t>
            </a:r>
            <a:r>
              <a:rPr lang="ru-RU" sz="1000" kern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ГОСТ Р 7.0.20-2014 СИБИД. Библиотечная статистика: показатели и единицы исчисления. – Введен 2015-01-01 </a:t>
            </a:r>
            <a:r>
              <a:rPr lang="ru-RU" sz="1000" cap="sm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[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Электронный ресурс</a:t>
            </a:r>
            <a:r>
              <a:rPr lang="ru-RU" sz="1000" cap="sm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].</a:t>
            </a:r>
            <a:r>
              <a:rPr lang="ru-RU" sz="1000" kern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Режим доступа : </a:t>
            </a:r>
            <a:r>
              <a:rPr lang="ru-RU" sz="1000" u="sng" dirty="0"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http://docs.cntd.ru/document/1200113790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(6.09.2016).</a:t>
            </a:r>
          </a:p>
          <a:p>
            <a:pPr algn="just"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4)Коготков, Д. Я. Библиографическая деятельность библиотеки : организация, управление, технология : учебник / Д. Я. Коготков. – СПб. : Профессия, 2008. – С. 217 - 244.</a:t>
            </a:r>
          </a:p>
          <a:p>
            <a:pPr algn="just"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5) Коршунов, О. П.  </a:t>
            </a:r>
            <a:r>
              <a:rPr lang="ru-RU" sz="1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Библиографоведение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: учебник / под общ.  ред. О. П. Коршунова. – Санкт-Петербург : Профессия, 2014. – С.106 – 109.</a:t>
            </a:r>
          </a:p>
          <a:p>
            <a:pPr algn="just"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6) Моргенштерн, И. Г.  Общее </a:t>
            </a:r>
            <a:r>
              <a:rPr lang="ru-RU" sz="1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библиографоведение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: учеб. пособие / ЧГАКИ ; И. Г. Моргенштерн ; науч. ред. проф. Г. В. Михеева. – СПб. :  Профессия, 2006. – С. </a:t>
            </a:r>
            <a:r>
              <a:rPr lang="ru-RU" sz="1000">
                <a:latin typeface="Times New Roman" panose="02020603050405020304" pitchFamily="18" charset="0"/>
                <a:ea typeface="Times New Roman" panose="02020603050405020304" pitchFamily="18" charset="0"/>
              </a:rPr>
              <a:t>97 </a:t>
            </a:r>
            <a:r>
              <a:rPr lang="ru-RU" sz="10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128- 129.</a:t>
            </a:r>
          </a:p>
          <a:p>
            <a:pPr algn="just"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7) Моргенштерн, И. Г. Справочно-библиографическое обслуживание в библиотеках : науч.-</a:t>
            </a:r>
            <a:r>
              <a:rPr lang="ru-RU" sz="1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практ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1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пособ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– М. : </a:t>
            </a:r>
            <a:r>
              <a:rPr lang="ru-RU" sz="1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Либерея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1999. – 80 с.</a:t>
            </a:r>
          </a:p>
          <a:p>
            <a:pPr algn="just">
              <a:spcAft>
                <a:spcPts val="0"/>
              </a:spcAft>
            </a:pP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8)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стандарты по библиотечному делу : сборник / сост. А. А. </a:t>
            </a:r>
            <a:r>
              <a:rPr lang="ru-RU" sz="1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Джиго</a:t>
            </a: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С. Ю. Калинин. – 2-е изд. – М. : Университетская книга : Школа издательского и </a:t>
            </a:r>
            <a:r>
              <a:rPr lang="ru-RU" sz="1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медиабизнеса</a:t>
            </a: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2012. – С. 14, 61–62.</a:t>
            </a:r>
            <a:endParaRPr lang="ru-RU" sz="10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9) Справочник библиографа / науч. ред. Г. Ф. </a:t>
            </a:r>
            <a:r>
              <a:rPr lang="ru-RU" sz="1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Гордукалова</a:t>
            </a: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Г. В. Михеева. – 4-е </a:t>
            </a:r>
            <a:r>
              <a:rPr lang="ru-RU" sz="1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изд</a:t>
            </a: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,, </a:t>
            </a:r>
            <a:r>
              <a:rPr lang="ru-RU" sz="1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испр</a:t>
            </a: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и доп. – Санкт – Петербург : Профессия, 2014. – </a:t>
            </a:r>
            <a:r>
              <a:rPr 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С.628 – 645, 649 – 687.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27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83476" y="197346"/>
            <a:ext cx="1122504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u="sng" dirty="0">
                <a:solidFill>
                  <a:srgbClr val="99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СПРАВОЧНО</a:t>
            </a:r>
            <a:r>
              <a:rPr lang="ru-RU" u="sng" dirty="0">
                <a:solidFill>
                  <a:srgbClr val="99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u="sng" dirty="0">
                <a:solidFill>
                  <a:srgbClr val="99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БИБЛИОГРАФИЧЕСКОЕ ОБСЛУЖИВАНИЕ</a:t>
            </a:r>
            <a:endParaRPr lang="ru-RU" dirty="0">
              <a:solidFill>
                <a:srgbClr val="99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Одним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 основ­ных и важнейших направлений деятельности библиотек является  </a:t>
            </a:r>
            <a:r>
              <a:rPr lang="ru-RU" b="1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справочно-библиографическое обслуживание.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ГОСТе 7.0-99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справочно-библиографическое обслуживание  определяется   как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«обслуживание в соответствии с запросами потребителей информации, связанное с предоставлением справок и других библиографических услуг».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indent="449580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СБО 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принадлежит к числу обязательных функций библиотеки  и служит  удовлетворению прав пользователей на информацию о составе библиотечных фондов и содержащихся в них конкретных документах, консультационную помощь в поиске и выборе источников информации. </a:t>
            </a:r>
          </a:p>
          <a:p>
            <a:pPr indent="45021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настоящее время этот вид обслуживания имеет место во всех типах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библиотек,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независимо от структуры, численности работников, состава читателей и т. д.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СБО базируется на использовании СБА, от состояния которого зависит полнота, оперативность и точность ответов.  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2286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СБО зависит также от уровня библиографической грамотности  читателей, их умения вести самостоятельный поиск, руководствуясь консультациями библиотекарей.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22669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Новым видом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СБО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является бесплатное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Виртуальное справочное обслуживание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которое появилось в России в конце 1990-х гг. и активно развивается. 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22669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Открывая на порталах и сайтах библиотек специальные страницы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(«Спроси библиографа»,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«Виртуальная справка»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«Справочная служба»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 др.), пользователи обычно на следующий день находят там ответы на свои запросы.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228600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СБО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является перспективным и развивающимся видом информационного  обслуживания, а с внедрением    компьютерной технологии и вовлечением библиотек в мировые информационные сети его возможности становятся неограниченными.               </a:t>
            </a:r>
            <a:endParaRPr lang="ru-RU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72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7938" y="211927"/>
            <a:ext cx="1158765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37490" algn="ctr">
              <a:spcAft>
                <a:spcPts val="0"/>
              </a:spcAft>
            </a:pPr>
            <a:r>
              <a:rPr lang="ru-RU" b="1" u="sng" dirty="0">
                <a:solidFill>
                  <a:srgbClr val="99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ТИПЫ  </a:t>
            </a:r>
            <a:r>
              <a:rPr lang="ru-RU" b="1" u="sng" dirty="0" smtClean="0">
                <a:solidFill>
                  <a:srgbClr val="99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СПРАВОК</a:t>
            </a:r>
            <a:endParaRPr lang="en-US" b="1" u="sng" dirty="0" smtClean="0">
              <a:solidFill>
                <a:srgbClr val="990000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37490" algn="ctr">
              <a:spcAft>
                <a:spcPts val="0"/>
              </a:spcAft>
            </a:pPr>
            <a:endParaRPr lang="ru-RU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228600" algn="just">
              <a:spcAft>
                <a:spcPts val="0"/>
              </a:spcAft>
              <a:tabLst>
                <a:tab pos="581025" algn="l"/>
                <a:tab pos="685800" algn="l"/>
              </a:tabLst>
            </a:pPr>
            <a:r>
              <a:rPr lang="ru-RU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1" u="sng" dirty="0">
                <a:solidFill>
                  <a:srgbClr val="99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Библиографический запрос</a:t>
            </a:r>
            <a:r>
              <a:rPr lang="ru-RU" dirty="0">
                <a:solidFill>
                  <a:srgbClr val="99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«информационный запрос на библиографическую информацию».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 обращение пользователя в библиографическую службу в 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устной,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письменной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или в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электронной форме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отражающее его потребность в библиографической информации.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228600" algn="just">
              <a:spcAft>
                <a:spcPts val="0"/>
              </a:spcAft>
              <a:tabLst>
                <a:tab pos="58102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В зависимости от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сведений справки делятся на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библиографические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фактографические;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а в зависимости от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формы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их выполнения – на 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устные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письменные.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endParaRPr lang="en-US" b="1" u="sng" dirty="0" smtClean="0">
              <a:solidFill>
                <a:srgbClr val="000000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b="1" u="sng" dirty="0" smtClean="0">
                <a:solidFill>
                  <a:srgbClr val="99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Устные </a:t>
            </a:r>
            <a:r>
              <a:rPr lang="ru-RU" b="1" u="sng" dirty="0">
                <a:solidFill>
                  <a:srgbClr val="99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справки</a:t>
            </a:r>
            <a:r>
              <a:rPr lang="ru-RU" dirty="0">
                <a:solidFill>
                  <a:srgbClr val="99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,</a:t>
            </a:r>
            <a:r>
              <a:rPr lang="ru-RU" dirty="0">
                <a:solidFill>
                  <a:srgbClr val="99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 правило, выполняются оперативно, в присутствии читателей или с использованием соответствующих средств связи, например по телефону.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spcAft>
                <a:spcPts val="0"/>
              </a:spcAft>
              <a:tabLst>
                <a:tab pos="581025" algn="l"/>
              </a:tabLs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endParaRPr lang="en-US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spcAft>
                <a:spcPts val="0"/>
              </a:spcAft>
              <a:tabLst>
                <a:tab pos="581025" algn="l"/>
              </a:tabLst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u="sng" dirty="0">
                <a:solidFill>
                  <a:srgbClr val="99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Письменные справки</a:t>
            </a:r>
            <a:r>
              <a:rPr lang="ru-RU" dirty="0">
                <a:solidFill>
                  <a:srgbClr val="99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обычно связаны со сложными запросами,  требующие выявление литературы по теме и составление библиографического списка,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электронные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(поступающие на сайт библиотеки, через Интернет),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справки по электронной почте.</a:t>
            </a:r>
            <a:endParaRPr lang="ru-RU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00" b="96200" l="2778" r="90000">
                        <a14:foregroundMark x1="50667" y1="8400" x2="57222" y2="8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516" y="3913279"/>
            <a:ext cx="5300498" cy="294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53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9827" y="901200"/>
            <a:ext cx="1127234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3749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зависимости от содержащихся сведений справки подразделяются на следующие </a:t>
            </a:r>
            <a:r>
              <a:rPr lang="ru-RU" b="1" u="sng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типы: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237490" algn="just">
              <a:spcAft>
                <a:spcPts val="0"/>
              </a:spcAft>
            </a:pPr>
            <a:r>
              <a:rPr lang="ru-RU" b="1" u="sng" dirty="0">
                <a:solidFill>
                  <a:srgbClr val="99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Тематическая </a:t>
            </a:r>
            <a:r>
              <a:rPr lang="ru-RU" b="1" dirty="0">
                <a:solidFill>
                  <a:srgbClr val="99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библиографическая справка</a:t>
            </a:r>
            <a:r>
              <a:rPr lang="ru-RU" dirty="0">
                <a:solidFill>
                  <a:srgbClr val="99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 справка, содержащая библиографическую информацию по определенной теме, предмету, вопросу, отрасли, а также о лице,  учреждении, географическом объекте и т.п. 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23749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Такие справки в библиотеках составляют от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50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80%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от всех библиографических запросов, выдаваемых библиотекой за год. Тематическая справка выполняется в </a:t>
            </a:r>
            <a:r>
              <a:rPr lang="ru-RU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несколько этапов: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23749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прием запроса;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23749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изучение темы запроса;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23749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определение круга источников;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23749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непосредственно библиографический поиск;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23749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отбор и группировка материала;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23749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оформление справки. 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23749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Выделяют несколько категорий сложности тематических справок в зависимости от целевого назначения справки, характера используемых источников, принципов отбора литературы, объема выданной библиографической информации. 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Единица учета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одна тематическая справка в устной или письменной  форме (библиографический список, тематическая подборка (списки, копии отдельных статей).</a:t>
            </a:r>
          </a:p>
          <a:p>
            <a:pPr marL="678180" algn="just">
              <a:spcAft>
                <a:spcPts val="0"/>
              </a:spcAft>
            </a:pPr>
            <a:r>
              <a:rPr lang="ru-RU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Например: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«О  маяках Северного Сахалина в 1905-1945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гг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  <a:endParaRPr lang="ru-RU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62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9241" y="732354"/>
            <a:ext cx="1119351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b="1" u="sng" dirty="0">
                <a:solidFill>
                  <a:srgbClr val="99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Уточняющая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библиографическая справка – содержит сведения об элементах библиографического описания, отсутствующих или искаженных в запросе пользователя.  </a:t>
            </a:r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Накопленный опыт работы по выполнению уточняющих справок позволяет их классифицировать на 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простые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сложные.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простым справкам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относятся незнание читателем автора книги при наличии сведений о ее названии и наоборот – известна фамилия автора, но читатель не помнит названия книги. </a:t>
            </a:r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 типичным, более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сложным уточняющим справкам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можно отнести: </a:t>
            </a:r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искажение фамилии и инициалов автора ;</a:t>
            </a:r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-сокращение  и/или  неточное название книги, периодического издания;</a:t>
            </a:r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-неверное указание  года издания журнала и продолжающегося издания;</a:t>
            </a:r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представление статьи, раздела, главы книги, частного заглавия тома, выпуска многотомного издания как названия самостоятельного произведения или издания ;</a:t>
            </a:r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неточный перевод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иностранного языка. 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Допускаются и другие искажения и неточности, затрудняющие идентификацию документа и его поиск в каталогах и фонде библиотеки.</a:t>
            </a:r>
          </a:p>
          <a:p>
            <a:pPr indent="449580" algn="just"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Единица учета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одна уточненная библиографическая запись.</a:t>
            </a:r>
          </a:p>
          <a:p>
            <a:pPr marL="678180" algn="just">
              <a:spcAft>
                <a:spcPts val="0"/>
              </a:spcAft>
            </a:pPr>
            <a:r>
              <a:rPr lang="ru-RU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Например: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«Кто автор книги «Памятники истории и культуры периода губернаторства </a:t>
            </a: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Карафуто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(1905-1945 гг.)?»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«Кто автор романа «Невозможно остановиться?» 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т.п.</a:t>
            </a:r>
          </a:p>
          <a:p>
            <a:pPr indent="237490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66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9828" y="583520"/>
            <a:ext cx="112723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b="1" u="sng" dirty="0">
                <a:solidFill>
                  <a:srgbClr val="99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Адресная</a:t>
            </a:r>
            <a:r>
              <a:rPr lang="ru-RU" u="sng" dirty="0">
                <a:solidFill>
                  <a:srgbClr val="99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библиографическая справка  - содержит сведения о наличии и (или) местонахождение документа. </a:t>
            </a:r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Главным условием ее выполнения является точное и, по необходимости, полное библиографическое описание документа. Если такового нет, то выполняется сначала уточняющий поиск. </a:t>
            </a:r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Далее необходимо определить соответствующий раздел фонда библиотеки, используя при этом все имеющиеся информационные ресурсы (каталоги, картотеки, электронный каталог, справочные и библиографические издания и др.). </a:t>
            </a:r>
          </a:p>
          <a:p>
            <a:pPr indent="449580" algn="just">
              <a:spcAft>
                <a:spcPts val="0"/>
              </a:spcAft>
            </a:pPr>
            <a:endParaRPr lang="en-US" b="1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Единица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учета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установление наличия одного издания.</a:t>
            </a:r>
          </a:p>
          <a:p>
            <a:pPr marL="678180" algn="just">
              <a:spcAft>
                <a:spcPts val="0"/>
              </a:spcAft>
            </a:pPr>
            <a:r>
              <a:rPr lang="ru-RU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Например: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«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Есть ли в библиотеке книга И. А. Самарина «Памятники истории и культуры Южно-Курильского района?».</a:t>
            </a:r>
            <a:endParaRPr lang="ru-RU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11" b="95444" l="10000" r="90000">
                        <a14:foregroundMark x1="50778" y1="10778" x2="65444" y2="17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538" y="3250324"/>
            <a:ext cx="3765331" cy="376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32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9903" y="372971"/>
            <a:ext cx="112565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37490" algn="just">
              <a:spcAft>
                <a:spcPts val="0"/>
              </a:spcAft>
            </a:pPr>
            <a:r>
              <a:rPr lang="ru-RU" b="1" u="sng" dirty="0">
                <a:solidFill>
                  <a:srgbClr val="99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Фактографическая</a:t>
            </a:r>
            <a:r>
              <a:rPr lang="ru-RU" b="1" dirty="0">
                <a:solidFill>
                  <a:srgbClr val="99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библиографическая справка</a:t>
            </a:r>
            <a:r>
              <a:rPr lang="ru-RU" dirty="0">
                <a:solidFill>
                  <a:srgbClr val="99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поиск конкретных сведений (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адресного,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статистического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хронологического,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биографического,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событийного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другого характера) по запросу читателя. </a:t>
            </a:r>
          </a:p>
          <a:p>
            <a:pPr indent="4445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Фактографический поиск предполагает выявление самих фактов и данных, а не сведения о документах, где эти факты содержатся.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45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Источниками выполнения фактографических справок являются - энциклопедии, словари, справочники, фактографические картотеки, ресурсы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Internet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справочно-правовые системы "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КонсультантПлюс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", "Гарант"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4500" algn="just">
              <a:spcAft>
                <a:spcPts val="0"/>
              </a:spcAft>
            </a:pPr>
            <a:endParaRPr lang="en-US" b="1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4500" algn="just">
              <a:spcAft>
                <a:spcPts val="0"/>
              </a:spcAft>
            </a:pP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Единица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учета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справка об одном выявленном факте.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Если факт найден в нескольких источниках, то  учитывается одна справка.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678180" algn="just">
              <a:spcAft>
                <a:spcPts val="0"/>
              </a:spcAft>
            </a:pPr>
            <a:endParaRPr lang="en-US" b="1" u="sng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78180" algn="just">
              <a:spcAft>
                <a:spcPts val="0"/>
              </a:spcAft>
            </a:pPr>
            <a:r>
              <a:rPr lang="ru-RU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Например</a:t>
            </a:r>
            <a:r>
              <a:rPr lang="ru-RU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«Дата рождения Леонида Владимировича Смирных, Героя Советского Союза, участника Южно-Сахалинской наступательной операции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193" y="3765988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39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8883" y="472084"/>
            <a:ext cx="1141423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6235" algn="just">
              <a:spcAft>
                <a:spcPts val="0"/>
              </a:spcAft>
            </a:pPr>
            <a:r>
              <a:rPr lang="ru-RU" b="1" u="sng" dirty="0">
                <a:solidFill>
                  <a:srgbClr val="99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Библиографическая консультация</a:t>
            </a:r>
            <a:r>
              <a:rPr lang="ru-RU" dirty="0">
                <a:solidFill>
                  <a:srgbClr val="99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это ответ на запрос, содержащий советы, рекомендации по самостоятельному использованию читателями путей и средств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библиографического поиска: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по методике библиографического поиска;</a:t>
            </a:r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-по использованию информационных изданий и элементов СБА (каталогов, указателей, баз данных);</a:t>
            </a:r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-по методике составления библиографического списка, систематизации и описания материала.</a:t>
            </a:r>
          </a:p>
          <a:p>
            <a:pPr indent="449580" algn="just">
              <a:spcAft>
                <a:spcPts val="0"/>
              </a:spcAft>
            </a:pPr>
            <a:endParaRPr lang="en-US" b="1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Единица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учета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библиографическая консультация (консультационная справка) по одному вопросу.</a:t>
            </a:r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indent="449580" algn="just">
              <a:spcAft>
                <a:spcPts val="0"/>
              </a:spcAft>
            </a:pPr>
            <a:endParaRPr lang="en-US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Методическая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помощь библиотекам (библиотекарям) по отдельным направлениям и технологиям библиотечной деятельности является формой методической работы и считается  </a:t>
            </a:r>
            <a:r>
              <a:rPr lang="ru-RU" b="1" u="sng" dirty="0">
                <a:solidFill>
                  <a:srgbClr val="99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методической  консультацией.</a:t>
            </a:r>
            <a:endParaRPr lang="ru-RU" dirty="0">
              <a:solidFill>
                <a:srgbClr val="99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24" b="89994" l="9991" r="899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074" y="3373820"/>
            <a:ext cx="2594374" cy="381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22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8731" y="612845"/>
            <a:ext cx="1131964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  <a:tabLst>
                <a:tab pos="581025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процессе библиографического обслуживания выделяют </a:t>
            </a:r>
            <a:r>
              <a:rPr lang="ru-RU" b="1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этапы выполнения справки.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u="sng" dirty="0">
                <a:solidFill>
                  <a:srgbClr val="99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Основные этапы выполнения </a:t>
            </a:r>
            <a:r>
              <a:rPr lang="ru-RU" b="1" u="sng" dirty="0" smtClean="0">
                <a:solidFill>
                  <a:srgbClr val="99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справки</a:t>
            </a:r>
            <a:endParaRPr lang="en-US" b="1" u="sng" dirty="0" smtClean="0">
              <a:solidFill>
                <a:srgbClr val="990000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b="1" u="sng" dirty="0">
                <a:solidFill>
                  <a:srgbClr val="99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Прием запроса</a:t>
            </a:r>
            <a:r>
              <a:rPr lang="ru-RU" b="1" dirty="0">
                <a:solidFill>
                  <a:srgbClr val="99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.</a:t>
            </a:r>
            <a:r>
              <a:rPr lang="ru-RU" b="1" dirty="0">
                <a:solidFill>
                  <a:srgbClr val="99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Это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очень ответственный этап, так именно во время  приема запроса уточняется и выясняется, что конкретно интересует читателя. </a:t>
            </a:r>
          </a:p>
          <a:p>
            <a:pPr indent="449580" algn="just">
              <a:spcAft>
                <a:spcPts val="0"/>
              </a:spcAft>
            </a:pPr>
            <a:endParaRPr lang="en-US" b="1" u="sng" dirty="0" smtClean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b="1" u="sng" dirty="0" smtClean="0">
                <a:solidFill>
                  <a:srgbClr val="99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Установление </a:t>
            </a:r>
            <a:r>
              <a:rPr lang="ru-RU" b="1" u="sng" dirty="0">
                <a:solidFill>
                  <a:srgbClr val="99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круга источников.</a:t>
            </a:r>
            <a:r>
              <a:rPr lang="ru-RU" b="1" dirty="0">
                <a:solidFill>
                  <a:srgbClr val="99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Круг источников, необходимых для нахождения ответа на запросы читателей, зависит от содержания и цели запроса.</a:t>
            </a:r>
          </a:p>
          <a:p>
            <a:pPr indent="449580" algn="just">
              <a:spcAft>
                <a:spcPts val="0"/>
              </a:spcAft>
            </a:pPr>
            <a:endParaRPr lang="en-US" b="1" u="sng" dirty="0" smtClean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b="1" u="sng" dirty="0" smtClean="0">
                <a:solidFill>
                  <a:srgbClr val="99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Выявление </a:t>
            </a:r>
            <a:r>
              <a:rPr lang="ru-RU" b="1" u="sng" dirty="0">
                <a:solidFill>
                  <a:srgbClr val="99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и отбор литературы.</a:t>
            </a:r>
            <a:endParaRPr lang="ru-RU" dirty="0">
              <a:solidFill>
                <a:srgbClr val="99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	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Выявление и отбор материала ведутся на базе СБА и фонда данной библиотеки, но читателю могут быть выданы сведения о документах, отсутствующих в данной библиотеке и имеющихся в других библиотеках.</a:t>
            </a:r>
          </a:p>
          <a:p>
            <a:pPr indent="449580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b="1" u="sng" dirty="0">
                <a:solidFill>
                  <a:srgbClr val="99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Оформление справки.</a:t>
            </a:r>
            <a:endParaRPr lang="ru-RU" dirty="0">
              <a:solidFill>
                <a:srgbClr val="99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Если требуется письменный ответ на запрос, то составляется список литературы.</a:t>
            </a:r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0" b="95683" l="9647" r="89796">
                        <a14:foregroundMark x1="31169" y1="9353" x2="35436" y2="39089"/>
                        <a14:foregroundMark x1="29128" y1="7674" x2="34879" y2="3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088" y="4298907"/>
            <a:ext cx="3307796" cy="255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54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</TotalTime>
  <Words>1183</Words>
  <Application>Microsoft Office PowerPoint</Application>
  <PresentationFormat>Широкоэкранный</PresentationFormat>
  <Paragraphs>126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48</cp:revision>
  <dcterms:created xsi:type="dcterms:W3CDTF">2016-11-10T05:28:19Z</dcterms:created>
  <dcterms:modified xsi:type="dcterms:W3CDTF">2016-12-09T01:27:47Z</dcterms:modified>
</cp:coreProperties>
</file>