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 varScale="1">
        <p:scale>
          <a:sx n="59" d="100"/>
          <a:sy n="59" d="100"/>
        </p:scale>
        <p:origin x="-1152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images.djv.ru/134944-small.jpe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jpeg"/><Relationship Id="rId18" Type="http://schemas.openxmlformats.org/officeDocument/2006/relationships/image" Target="../media/image60.jpeg"/><Relationship Id="rId26" Type="http://schemas.openxmlformats.org/officeDocument/2006/relationships/image" Target="../media/image67.jpeg"/><Relationship Id="rId3" Type="http://schemas.openxmlformats.org/officeDocument/2006/relationships/image" Target="../media/image46.jpeg"/><Relationship Id="rId21" Type="http://schemas.openxmlformats.org/officeDocument/2006/relationships/image" Target="../media/image63.jpeg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17" Type="http://schemas.openxmlformats.org/officeDocument/2006/relationships/image" Target="../media/image59.jpeg"/><Relationship Id="rId25" Type="http://schemas.openxmlformats.org/officeDocument/2006/relationships/image" Target="../media/image66.jpeg"/><Relationship Id="rId2" Type="http://schemas.openxmlformats.org/officeDocument/2006/relationships/image" Target="../media/image45.jpeg"/><Relationship Id="rId16" Type="http://schemas.openxmlformats.org/officeDocument/2006/relationships/image" Target="../media/image58.jpeg"/><Relationship Id="rId20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24" Type="http://schemas.openxmlformats.org/officeDocument/2006/relationships/image" Target="../media/image65.jpeg"/><Relationship Id="rId5" Type="http://schemas.openxmlformats.org/officeDocument/2006/relationships/image" Target="../media/image47.jpeg"/><Relationship Id="rId15" Type="http://schemas.openxmlformats.org/officeDocument/2006/relationships/image" Target="../media/image57.jpeg"/><Relationship Id="rId23" Type="http://schemas.openxmlformats.org/officeDocument/2006/relationships/image" Target="../media/image36.jpeg"/><Relationship Id="rId10" Type="http://schemas.openxmlformats.org/officeDocument/2006/relationships/image" Target="../media/image52.jpeg"/><Relationship Id="rId19" Type="http://schemas.openxmlformats.org/officeDocument/2006/relationships/image" Target="../media/image61.jpeg"/><Relationship Id="rId4" Type="http://schemas.openxmlformats.org/officeDocument/2006/relationships/image" Target="../media/image34.jpeg"/><Relationship Id="rId9" Type="http://schemas.openxmlformats.org/officeDocument/2006/relationships/image" Target="../media/image51.jpeg"/><Relationship Id="rId14" Type="http://schemas.openxmlformats.org/officeDocument/2006/relationships/image" Target="../media/image56.jpeg"/><Relationship Id="rId22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images.djv.ru/134942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http://images.djv.ru/134948-small.jpeg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images.djv.ru/134952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kinopoisk.ru-Aleksandr-Solzhenitsyn-294388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444" r="3444"/>
          <a:stretch>
            <a:fillRect/>
          </a:stretch>
        </p:blipFill>
        <p:spPr>
          <a:xfrm>
            <a:off x="214282" y="0"/>
            <a:ext cx="8786874" cy="5143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2928958" cy="785818"/>
          </a:xfrm>
        </p:spPr>
        <p:txBody>
          <a:bodyPr>
            <a:normAutofit fontScale="90000"/>
          </a:bodyPr>
          <a:lstStyle/>
          <a:p>
            <a:r>
              <a:rPr lang="ru-RU" sz="1400" dirty="0" smtClean="0"/>
              <a:t>           </a:t>
            </a:r>
            <a:r>
              <a:rPr lang="ru-RU" sz="1400" dirty="0" smtClean="0">
                <a:solidFill>
                  <a:schemeClr val="tx1">
                    <a:lumMod val="85000"/>
                  </a:schemeClr>
                </a:solidFill>
              </a:rPr>
              <a:t>МБУК «</a:t>
            </a:r>
            <a:r>
              <a:rPr lang="ru-RU" sz="1400" dirty="0" err="1" smtClean="0">
                <a:solidFill>
                  <a:schemeClr val="tx1">
                    <a:lumMod val="85000"/>
                  </a:schemeClr>
                </a:solidFill>
              </a:rPr>
              <a:t>Смирныховская</a:t>
            </a:r>
            <a:r>
              <a:rPr lang="ru-RU" sz="1400" dirty="0" smtClean="0">
                <a:solidFill>
                  <a:schemeClr val="tx1">
                    <a:lumMod val="85000"/>
                  </a:schemeClr>
                </a:solidFill>
              </a:rPr>
              <a:t> ЦБС»</a:t>
            </a:r>
            <a:br>
              <a:rPr lang="ru-RU" sz="1400" dirty="0" smtClean="0">
                <a:solidFill>
                  <a:schemeClr val="tx1">
                    <a:lumMod val="8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85000"/>
                  </a:schemeClr>
                </a:solidFill>
              </a:rPr>
              <a:t>                Центральная модельная </a:t>
            </a:r>
            <a:br>
              <a:rPr lang="ru-RU" sz="1400" dirty="0" smtClean="0">
                <a:solidFill>
                  <a:schemeClr val="tx1">
                    <a:lumMod val="8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85000"/>
                  </a:schemeClr>
                </a:solidFill>
              </a:rPr>
              <a:t>                            библиотека</a:t>
            </a:r>
            <a:endParaRPr lang="ru-RU" sz="14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929198"/>
            <a:ext cx="850112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Александр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Исаевич</a:t>
            </a:r>
            <a:r>
              <a:rPr lang="ru-RU" sz="5400" dirty="0" smtClean="0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Солженицын</a:t>
            </a: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9520" y="6000768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solidFill>
                  <a:schemeClr val="tx1">
                    <a:lumMod val="85000"/>
                  </a:schemeClr>
                </a:solidFill>
              </a:rPr>
              <a:t>пгт</a:t>
            </a:r>
            <a:r>
              <a:rPr lang="ru-RU" sz="1400" dirty="0" smtClean="0">
                <a:solidFill>
                  <a:schemeClr val="tx1">
                    <a:lumMod val="85000"/>
                  </a:schemeClr>
                </a:solidFill>
              </a:rPr>
              <a:t>. Смирных 2018</a:t>
            </a:r>
            <a:endParaRPr lang="ru-RU" sz="14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572008"/>
            <a:ext cx="50006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cs typeface="Times New Roman" charset="0"/>
              </a:rPr>
              <a:t>В 1968 году за рубежом выходит роман Александра Солженицына «В круге первом» и повесть «Раковый корпус»(1968-69). В 1970 году Солженицын Александр Исаевич получает Нобелевскую премию.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Picture 7" descr="http://images.djv.ru/134944-small.jpeg"/>
          <p:cNvPicPr>
            <a:picLocks noChangeAspect="1" noChangeArrowheads="1"/>
          </p:cNvPicPr>
          <p:nvPr/>
        </p:nvPicPr>
        <p:blipFill>
          <a:blip r:embed="rId2" r:link="rId3"/>
          <a:srcRect l="5173" r="8621"/>
          <a:stretch>
            <a:fillRect/>
          </a:stretch>
        </p:blipFill>
        <p:spPr>
          <a:xfrm>
            <a:off x="4286248" y="357166"/>
            <a:ext cx="4100506" cy="329247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Picture 2" descr="86939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30566">
            <a:off x="5749358" y="3393785"/>
            <a:ext cx="2262181" cy="291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4"/>
          <p:cNvPicPr>
            <a:picLocks noChangeAspect="1" noChangeArrowheads="1"/>
          </p:cNvPicPr>
          <p:nvPr/>
        </p:nvPicPr>
        <p:blipFill>
          <a:blip r:embed="rId5"/>
          <a:srcRect l="13281" t="1151" r="4036" b="2475"/>
          <a:stretch>
            <a:fillRect/>
          </a:stretch>
        </p:blipFill>
        <p:spPr bwMode="auto">
          <a:xfrm>
            <a:off x="642910" y="285728"/>
            <a:ext cx="328614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cs typeface="Times New Roman" charset="0"/>
              </a:rPr>
              <a:t>Последовавшие публичные выступления Солженицына («Великопостное письмо Всероссийскому патриарху Пимену», «Мир и насилие», «Письмо вождям Советского Союза»),  как и публикация в 1971 году первого варианта «Августа 14-го» и в 1973 году первого тома «Архипелага ГУЛАГ», вынудили советское руководство выслать писателя в феврале 1974 года в Германию.</a:t>
            </a:r>
            <a:br>
              <a:rPr lang="ru-RU" dirty="0" smtClean="0">
                <a:solidFill>
                  <a:srgbClr val="002060"/>
                </a:solidFill>
                <a:cs typeface="Times New Roman" charset="0"/>
              </a:rPr>
            </a:br>
            <a:r>
              <a:rPr lang="ru-RU" dirty="0" smtClean="0">
                <a:solidFill>
                  <a:srgbClr val="002060"/>
                </a:solidFill>
                <a:cs typeface="Times New Roman" charset="0"/>
              </a:rPr>
              <a:t>Он поселился сначала в Швейцарии, а затем в 1976 году переехал с семьей в США.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Picture 2" descr="10002233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657087">
            <a:off x="958204" y="3920515"/>
            <a:ext cx="1757620" cy="248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фото солж10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707087">
            <a:off x="2817542" y="3956919"/>
            <a:ext cx="1624454" cy="2487613"/>
          </a:xfrm>
          <a:prstGeom prst="rect">
            <a:avLst/>
          </a:prstGeom>
        </p:spPr>
      </p:pic>
      <p:pic>
        <p:nvPicPr>
          <p:cNvPr id="5" name="Picture 4" descr="79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500042"/>
            <a:ext cx="3714776" cy="5572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14744" y="357166"/>
            <a:ext cx="52149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Будучи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на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Западе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он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завершил</a:t>
            </a:r>
            <a:r>
              <a:rPr lang="en-US" dirty="0" smtClean="0">
                <a:solidFill>
                  <a:srgbClr val="002060"/>
                </a:solidFill>
              </a:rPr>
              <a:t> "</a:t>
            </a:r>
            <a:r>
              <a:rPr lang="en-US" dirty="0" err="1" smtClean="0">
                <a:solidFill>
                  <a:srgbClr val="002060"/>
                </a:solidFill>
              </a:rPr>
              <a:t>Бодался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теленок</a:t>
            </a:r>
            <a:r>
              <a:rPr lang="en-US" dirty="0" smtClean="0">
                <a:solidFill>
                  <a:srgbClr val="002060"/>
                </a:solidFill>
              </a:rPr>
              <a:t> с </a:t>
            </a:r>
            <a:r>
              <a:rPr lang="en-US" dirty="0" err="1" smtClean="0">
                <a:solidFill>
                  <a:srgbClr val="002060"/>
                </a:solidFill>
              </a:rPr>
              <a:t>дубом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очерки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литературной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жизни</a:t>
            </a:r>
            <a:r>
              <a:rPr lang="en-US" dirty="0" smtClean="0">
                <a:solidFill>
                  <a:srgbClr val="002060"/>
                </a:solidFill>
              </a:rPr>
              <a:t>" (1975) и </a:t>
            </a:r>
            <a:r>
              <a:rPr lang="en-US" dirty="0" err="1" smtClean="0">
                <a:solidFill>
                  <a:srgbClr val="002060"/>
                </a:solidFill>
              </a:rPr>
              <a:t>восстановил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три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пьесы</a:t>
            </a:r>
            <a:r>
              <a:rPr lang="en-US" dirty="0" smtClean="0">
                <a:solidFill>
                  <a:srgbClr val="002060"/>
                </a:solidFill>
              </a:rPr>
              <a:t> (1981), </a:t>
            </a:r>
            <a:r>
              <a:rPr lang="en-US" dirty="0" err="1" smtClean="0">
                <a:solidFill>
                  <a:srgbClr val="002060"/>
                </a:solidFill>
              </a:rPr>
              <a:t>сочиненные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им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устно</a:t>
            </a:r>
            <a:r>
              <a:rPr lang="en-US" dirty="0" smtClean="0">
                <a:solidFill>
                  <a:srgbClr val="002060"/>
                </a:solidFill>
              </a:rPr>
              <a:t> в </a:t>
            </a:r>
            <a:r>
              <a:rPr lang="en-US" dirty="0" err="1" smtClean="0">
                <a:solidFill>
                  <a:srgbClr val="002060"/>
                </a:solidFill>
              </a:rPr>
              <a:t>лагерях</a:t>
            </a:r>
            <a:r>
              <a:rPr lang="en-US" dirty="0" smtClean="0">
                <a:solidFill>
                  <a:srgbClr val="002060"/>
                </a:solidFill>
              </a:rPr>
              <a:t>. В 1982 </a:t>
            </a:r>
            <a:r>
              <a:rPr lang="en-US" dirty="0" err="1" smtClean="0">
                <a:solidFill>
                  <a:srgbClr val="002060"/>
                </a:solidFill>
              </a:rPr>
              <a:t>публикацией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расширенной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версии</a:t>
            </a:r>
            <a:r>
              <a:rPr lang="en-US" dirty="0" smtClean="0">
                <a:solidFill>
                  <a:srgbClr val="002060"/>
                </a:solidFill>
              </a:rPr>
              <a:t> "</a:t>
            </a:r>
            <a:r>
              <a:rPr lang="en-US" dirty="0" err="1" smtClean="0">
                <a:solidFill>
                  <a:srgbClr val="002060"/>
                </a:solidFill>
              </a:rPr>
              <a:t>Августа</a:t>
            </a:r>
            <a:r>
              <a:rPr lang="en-US" dirty="0" smtClean="0">
                <a:solidFill>
                  <a:srgbClr val="002060"/>
                </a:solidFill>
              </a:rPr>
              <a:t> 14-го" </a:t>
            </a:r>
            <a:r>
              <a:rPr lang="en-US" dirty="0" err="1" smtClean="0">
                <a:solidFill>
                  <a:srgbClr val="002060"/>
                </a:solidFill>
              </a:rPr>
              <a:t>открылось</a:t>
            </a:r>
            <a:r>
              <a:rPr lang="en-US" dirty="0" smtClean="0">
                <a:solidFill>
                  <a:srgbClr val="002060"/>
                </a:solidFill>
              </a:rPr>
              <a:t> "</a:t>
            </a:r>
            <a:r>
              <a:rPr lang="en-US" dirty="0" err="1" smtClean="0">
                <a:solidFill>
                  <a:srgbClr val="002060"/>
                </a:solidFill>
              </a:rPr>
              <a:t>повествование</a:t>
            </a:r>
            <a:r>
              <a:rPr lang="en-US" dirty="0" smtClean="0">
                <a:solidFill>
                  <a:srgbClr val="002060"/>
                </a:solidFill>
              </a:rPr>
              <a:t> в </a:t>
            </a:r>
            <a:r>
              <a:rPr lang="en-US" dirty="0" err="1" smtClean="0">
                <a:solidFill>
                  <a:srgbClr val="002060"/>
                </a:solidFill>
              </a:rPr>
              <a:t>отмеренных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сроках</a:t>
            </a:r>
            <a:r>
              <a:rPr lang="en-US" dirty="0" smtClean="0">
                <a:solidFill>
                  <a:srgbClr val="002060"/>
                </a:solidFill>
              </a:rPr>
              <a:t>" о </a:t>
            </a:r>
            <a:r>
              <a:rPr lang="en-US" dirty="0" err="1" smtClean="0">
                <a:solidFill>
                  <a:srgbClr val="002060"/>
                </a:solidFill>
              </a:rPr>
              <a:t>русской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революции</a:t>
            </a:r>
            <a:r>
              <a:rPr lang="en-US" dirty="0" smtClean="0">
                <a:solidFill>
                  <a:srgbClr val="002060"/>
                </a:solidFill>
              </a:rPr>
              <a:t> - "</a:t>
            </a:r>
            <a:r>
              <a:rPr lang="en-US" dirty="0" err="1" smtClean="0">
                <a:solidFill>
                  <a:srgbClr val="002060"/>
                </a:solidFill>
              </a:rPr>
              <a:t>Красное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колесо</a:t>
            </a:r>
            <a:r>
              <a:rPr lang="en-US" dirty="0" smtClean="0">
                <a:solidFill>
                  <a:srgbClr val="002060"/>
                </a:solidFill>
              </a:rPr>
              <a:t>". </a:t>
            </a:r>
            <a:r>
              <a:rPr lang="ru-RU" dirty="0" smtClean="0">
                <a:solidFill>
                  <a:srgbClr val="002060"/>
                </a:solidFill>
              </a:rPr>
              <a:t>Г</a:t>
            </a:r>
            <a:r>
              <a:rPr lang="en-US" dirty="0" err="1" smtClean="0">
                <a:solidFill>
                  <a:srgbClr val="002060"/>
                </a:solidFill>
              </a:rPr>
              <a:t>лав</a:t>
            </a:r>
            <a:r>
              <a:rPr lang="ru-RU" dirty="0" err="1" smtClean="0">
                <a:solidFill>
                  <a:srgbClr val="002060"/>
                </a:solidFill>
              </a:rPr>
              <a:t>ы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оттуда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был</a:t>
            </a:r>
            <a:r>
              <a:rPr lang="ru-RU" dirty="0" smtClean="0">
                <a:solidFill>
                  <a:srgbClr val="002060"/>
                </a:solidFill>
              </a:rPr>
              <a:t>и </a:t>
            </a:r>
            <a:r>
              <a:rPr lang="en-US" dirty="0" err="1" smtClean="0">
                <a:solidFill>
                  <a:srgbClr val="002060"/>
                </a:solidFill>
              </a:rPr>
              <a:t>опубликован</a:t>
            </a:r>
            <a:r>
              <a:rPr lang="ru-RU" dirty="0" err="1" smtClean="0">
                <a:solidFill>
                  <a:srgbClr val="002060"/>
                </a:solidFill>
              </a:rPr>
              <a:t>ы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еще</a:t>
            </a:r>
            <a:r>
              <a:rPr lang="en-US" dirty="0" smtClean="0">
                <a:solidFill>
                  <a:srgbClr val="002060"/>
                </a:solidFill>
              </a:rPr>
              <a:t>  в 1975 </a:t>
            </a:r>
            <a:r>
              <a:rPr lang="en-US" dirty="0" err="1" smtClean="0">
                <a:solidFill>
                  <a:srgbClr val="002060"/>
                </a:solidFill>
              </a:rPr>
              <a:t>под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названием</a:t>
            </a:r>
            <a:r>
              <a:rPr lang="en-US" dirty="0" smtClean="0">
                <a:solidFill>
                  <a:srgbClr val="002060"/>
                </a:solidFill>
              </a:rPr>
              <a:t> "</a:t>
            </a:r>
            <a:r>
              <a:rPr lang="en-US" dirty="0" err="1" smtClean="0">
                <a:solidFill>
                  <a:srgbClr val="002060"/>
                </a:solidFill>
              </a:rPr>
              <a:t>Ленин</a:t>
            </a:r>
            <a:r>
              <a:rPr lang="en-US" dirty="0" smtClean="0">
                <a:solidFill>
                  <a:srgbClr val="002060"/>
                </a:solidFill>
              </a:rPr>
              <a:t> в </a:t>
            </a:r>
            <a:r>
              <a:rPr lang="en-US" dirty="0" err="1" smtClean="0">
                <a:solidFill>
                  <a:srgbClr val="002060"/>
                </a:solidFill>
              </a:rPr>
              <a:t>Цюрихе</a:t>
            </a:r>
            <a:r>
              <a:rPr lang="en-US" dirty="0" smtClean="0">
                <a:solidFill>
                  <a:srgbClr val="002060"/>
                </a:solidFill>
              </a:rPr>
              <a:t>". </a:t>
            </a:r>
            <a:r>
              <a:rPr lang="en-US" dirty="0" err="1" smtClean="0">
                <a:solidFill>
                  <a:srgbClr val="002060"/>
                </a:solidFill>
              </a:rPr>
              <a:t>Среди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его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выступлений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на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Западе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отметим</a:t>
            </a:r>
            <a:r>
              <a:rPr lang="en-US" dirty="0" smtClean="0">
                <a:solidFill>
                  <a:srgbClr val="002060"/>
                </a:solidFill>
              </a:rPr>
              <a:t> "</a:t>
            </a:r>
            <a:r>
              <a:rPr lang="en-US" dirty="0" err="1" smtClean="0">
                <a:solidFill>
                  <a:srgbClr val="002060"/>
                </a:solidFill>
              </a:rPr>
              <a:t>Расколотый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мир</a:t>
            </a:r>
            <a:r>
              <a:rPr lang="en-US" dirty="0" smtClean="0">
                <a:solidFill>
                  <a:srgbClr val="002060"/>
                </a:solidFill>
              </a:rPr>
              <a:t>" (</a:t>
            </a:r>
            <a:r>
              <a:rPr lang="en-US" dirty="0" err="1" smtClean="0">
                <a:solidFill>
                  <a:srgbClr val="002060"/>
                </a:solidFill>
              </a:rPr>
              <a:t>речь</a:t>
            </a:r>
            <a:r>
              <a:rPr lang="en-US" dirty="0" smtClean="0">
                <a:solidFill>
                  <a:srgbClr val="002060"/>
                </a:solidFill>
              </a:rPr>
              <a:t> в </a:t>
            </a:r>
            <a:r>
              <a:rPr lang="en-US" dirty="0" err="1" smtClean="0">
                <a:solidFill>
                  <a:srgbClr val="002060"/>
                </a:solidFill>
              </a:rPr>
              <a:t>Гарварде</a:t>
            </a:r>
            <a:r>
              <a:rPr lang="en-US" dirty="0" smtClean="0">
                <a:solidFill>
                  <a:srgbClr val="002060"/>
                </a:solidFill>
              </a:rPr>
              <a:t>, 1978), "</a:t>
            </a:r>
            <a:r>
              <a:rPr lang="en-US" dirty="0" err="1" smtClean="0">
                <a:solidFill>
                  <a:srgbClr val="002060"/>
                </a:solidFill>
              </a:rPr>
              <a:t>Чем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грозит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Америке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плохое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понимание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России</a:t>
            </a:r>
            <a:r>
              <a:rPr lang="en-US" dirty="0" smtClean="0">
                <a:solidFill>
                  <a:srgbClr val="002060"/>
                </a:solidFill>
              </a:rPr>
              <a:t>" и "</a:t>
            </a:r>
            <a:r>
              <a:rPr lang="en-US" dirty="0" err="1" smtClean="0">
                <a:solidFill>
                  <a:srgbClr val="002060"/>
                </a:solidFill>
              </a:rPr>
              <a:t>Иметь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мужество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видеть</a:t>
            </a:r>
            <a:r>
              <a:rPr lang="en-US" dirty="0" smtClean="0">
                <a:solidFill>
                  <a:srgbClr val="002060"/>
                </a:solidFill>
              </a:rPr>
              <a:t>" (</a:t>
            </a:r>
            <a:r>
              <a:rPr lang="en-US" dirty="0" err="1" smtClean="0">
                <a:solidFill>
                  <a:srgbClr val="002060"/>
                </a:solidFill>
              </a:rPr>
              <a:t>статьи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для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журнала</a:t>
            </a:r>
            <a:r>
              <a:rPr lang="en-US" dirty="0" smtClean="0">
                <a:solidFill>
                  <a:srgbClr val="002060"/>
                </a:solidFill>
              </a:rPr>
              <a:t> "</a:t>
            </a:r>
            <a:r>
              <a:rPr lang="en-US" dirty="0" err="1" smtClean="0">
                <a:solidFill>
                  <a:srgbClr val="002060"/>
                </a:solidFill>
              </a:rPr>
              <a:t>Форин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Афферс</a:t>
            </a:r>
            <a:r>
              <a:rPr lang="en-US" dirty="0" smtClean="0">
                <a:solidFill>
                  <a:srgbClr val="002060"/>
                </a:solidFill>
              </a:rPr>
              <a:t>", 1980).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фото солж39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6693">
            <a:off x="5195103" y="4431016"/>
            <a:ext cx="1559706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C:\Users\Абонемент\Desktop\iz_krasnogo_kolesa_izvlechenie_syuzhetnyh_linij_v_2-h_tomah_2_407_auto_0_10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932224">
            <a:off x="1610359" y="4553813"/>
            <a:ext cx="1509709" cy="2071702"/>
          </a:xfrm>
          <a:prstGeom prst="rect">
            <a:avLst/>
          </a:prstGeom>
          <a:noFill/>
        </p:spPr>
      </p:pic>
      <p:pic>
        <p:nvPicPr>
          <p:cNvPr id="22532" name="Picture 4" descr="http://www.libex.ru/dimg/45bd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429132"/>
            <a:ext cx="1571636" cy="2200272"/>
          </a:xfrm>
          <a:prstGeom prst="rect">
            <a:avLst/>
          </a:prstGeom>
          <a:noFill/>
        </p:spPr>
      </p:pic>
      <p:pic>
        <p:nvPicPr>
          <p:cNvPr id="8" name="Picture 4" descr="sol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28604"/>
            <a:ext cx="3071834" cy="3960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4876" y="428604"/>
            <a:ext cx="40004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В 1989 </a:t>
            </a:r>
            <a:r>
              <a:rPr lang="en-US" dirty="0" err="1" smtClean="0">
                <a:solidFill>
                  <a:srgbClr val="002060"/>
                </a:solidFill>
              </a:rPr>
              <a:t>журнал</a:t>
            </a:r>
            <a:r>
              <a:rPr lang="en-US" dirty="0" smtClean="0">
                <a:solidFill>
                  <a:srgbClr val="002060"/>
                </a:solidFill>
              </a:rPr>
              <a:t> "</a:t>
            </a:r>
            <a:r>
              <a:rPr lang="en-US" dirty="0" err="1" smtClean="0">
                <a:solidFill>
                  <a:srgbClr val="002060"/>
                </a:solidFill>
              </a:rPr>
              <a:t>Новый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мир</a:t>
            </a:r>
            <a:r>
              <a:rPr lang="en-US" dirty="0" smtClean="0">
                <a:solidFill>
                  <a:srgbClr val="002060"/>
                </a:solidFill>
              </a:rPr>
              <a:t>" </a:t>
            </a:r>
            <a:r>
              <a:rPr lang="en-US" dirty="0" err="1" smtClean="0">
                <a:solidFill>
                  <a:srgbClr val="002060"/>
                </a:solidFill>
              </a:rPr>
              <a:t>напечатал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главы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из</a:t>
            </a:r>
            <a:r>
              <a:rPr lang="en-US" dirty="0" smtClean="0">
                <a:solidFill>
                  <a:srgbClr val="002060"/>
                </a:solidFill>
              </a:rPr>
              <a:t> "</a:t>
            </a:r>
            <a:r>
              <a:rPr lang="en-US" dirty="0" err="1" smtClean="0">
                <a:solidFill>
                  <a:srgbClr val="002060"/>
                </a:solidFill>
              </a:rPr>
              <a:t>Архипелага</a:t>
            </a:r>
            <a:r>
              <a:rPr lang="en-US" dirty="0" smtClean="0">
                <a:solidFill>
                  <a:srgbClr val="002060"/>
                </a:solidFill>
              </a:rPr>
              <a:t> ГУЛАГ", а в </a:t>
            </a:r>
            <a:r>
              <a:rPr lang="en-US" dirty="0" err="1" smtClean="0">
                <a:solidFill>
                  <a:srgbClr val="002060"/>
                </a:solidFill>
              </a:rPr>
              <a:t>августе</a:t>
            </a:r>
            <a:r>
              <a:rPr lang="en-US" dirty="0" smtClean="0">
                <a:solidFill>
                  <a:srgbClr val="002060"/>
                </a:solidFill>
              </a:rPr>
              <a:t> 1990 </a:t>
            </a:r>
            <a:r>
              <a:rPr lang="en-US" dirty="0" err="1" smtClean="0">
                <a:solidFill>
                  <a:srgbClr val="002060"/>
                </a:solidFill>
              </a:rPr>
              <a:t>Солженицыну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было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возвращено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советское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гражданство</a:t>
            </a:r>
            <a:r>
              <a:rPr lang="en-US" dirty="0" smtClean="0">
                <a:solidFill>
                  <a:srgbClr val="002060"/>
                </a:solidFill>
              </a:rPr>
              <a:t>. В </a:t>
            </a:r>
            <a:r>
              <a:rPr lang="en-US" dirty="0" err="1" smtClean="0">
                <a:solidFill>
                  <a:srgbClr val="002060"/>
                </a:solidFill>
              </a:rPr>
              <a:t>сентябре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того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же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года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тиражом</a:t>
            </a:r>
            <a:r>
              <a:rPr lang="en-US" dirty="0" smtClean="0">
                <a:solidFill>
                  <a:srgbClr val="002060"/>
                </a:solidFill>
              </a:rPr>
              <a:t> 27 </a:t>
            </a:r>
            <a:r>
              <a:rPr lang="en-US" dirty="0" err="1" smtClean="0">
                <a:solidFill>
                  <a:srgbClr val="002060"/>
                </a:solidFill>
              </a:rPr>
              <a:t>миллионов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экземпляров</a:t>
            </a:r>
            <a:r>
              <a:rPr lang="en-US" dirty="0" smtClean="0">
                <a:solidFill>
                  <a:srgbClr val="002060"/>
                </a:solidFill>
              </a:rPr>
              <a:t> в СССР </a:t>
            </a:r>
            <a:r>
              <a:rPr lang="en-US" dirty="0" err="1" smtClean="0">
                <a:solidFill>
                  <a:srgbClr val="002060"/>
                </a:solidFill>
              </a:rPr>
              <a:t>был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опубликован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его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манифест</a:t>
            </a:r>
            <a:r>
              <a:rPr lang="en-US" dirty="0" smtClean="0">
                <a:solidFill>
                  <a:srgbClr val="002060"/>
                </a:solidFill>
              </a:rPr>
              <a:t> "</a:t>
            </a:r>
            <a:r>
              <a:rPr lang="en-US" dirty="0" err="1" smtClean="0">
                <a:solidFill>
                  <a:srgbClr val="002060"/>
                </a:solidFill>
              </a:rPr>
              <a:t>Как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нам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обустроить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Россию</a:t>
            </a:r>
            <a:r>
              <a:rPr lang="en-US" dirty="0" smtClean="0">
                <a:solidFill>
                  <a:srgbClr val="002060"/>
                </a:solidFill>
              </a:rPr>
              <a:t>". В </a:t>
            </a:r>
            <a:r>
              <a:rPr lang="en-US" dirty="0" err="1" smtClean="0">
                <a:solidFill>
                  <a:srgbClr val="002060"/>
                </a:solidFill>
              </a:rPr>
              <a:t>мае</a:t>
            </a:r>
            <a:r>
              <a:rPr lang="en-US" dirty="0" smtClean="0">
                <a:solidFill>
                  <a:srgbClr val="002060"/>
                </a:solidFill>
              </a:rPr>
              <a:t> 1994 </a:t>
            </a:r>
            <a:r>
              <a:rPr lang="en-US" dirty="0" err="1" smtClean="0">
                <a:solidFill>
                  <a:srgbClr val="002060"/>
                </a:solidFill>
              </a:rPr>
              <a:t>писатель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вернулся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на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Родину</a:t>
            </a:r>
            <a:r>
              <a:rPr lang="en-US" dirty="0" smtClean="0">
                <a:solidFill>
                  <a:srgbClr val="002060"/>
                </a:solidFill>
              </a:rPr>
              <a:t>; </a:t>
            </a:r>
            <a:r>
              <a:rPr lang="en-US" dirty="0" err="1" smtClean="0">
                <a:solidFill>
                  <a:srgbClr val="002060"/>
                </a:solidFill>
              </a:rPr>
              <a:t>среди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его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новых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работ</a:t>
            </a:r>
            <a:r>
              <a:rPr lang="en-US" dirty="0" smtClean="0">
                <a:solidFill>
                  <a:srgbClr val="002060"/>
                </a:solidFill>
              </a:rPr>
              <a:t> - "</a:t>
            </a:r>
            <a:r>
              <a:rPr lang="en-US" dirty="0" err="1" smtClean="0">
                <a:solidFill>
                  <a:srgbClr val="002060"/>
                </a:solidFill>
              </a:rPr>
              <a:t>Русский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вопрос</a:t>
            </a:r>
            <a:r>
              <a:rPr lang="en-US" dirty="0" smtClean="0">
                <a:solidFill>
                  <a:srgbClr val="002060"/>
                </a:solidFill>
              </a:rPr>
              <a:t> к </a:t>
            </a:r>
            <a:r>
              <a:rPr lang="en-US" dirty="0" err="1" smtClean="0">
                <a:solidFill>
                  <a:srgbClr val="002060"/>
                </a:solidFill>
              </a:rPr>
              <a:t>концу</a:t>
            </a:r>
            <a:r>
              <a:rPr lang="en-US" dirty="0" smtClean="0">
                <a:solidFill>
                  <a:srgbClr val="002060"/>
                </a:solidFill>
              </a:rPr>
              <a:t> ХХ </a:t>
            </a:r>
            <a:r>
              <a:rPr lang="en-US" dirty="0" err="1" smtClean="0">
                <a:solidFill>
                  <a:srgbClr val="002060"/>
                </a:solidFill>
              </a:rPr>
              <a:t>века</a:t>
            </a:r>
            <a:r>
              <a:rPr lang="en-US" dirty="0" smtClean="0">
                <a:solidFill>
                  <a:srgbClr val="002060"/>
                </a:solidFill>
              </a:rPr>
              <a:t>", </a:t>
            </a:r>
            <a:r>
              <a:rPr lang="en-US" dirty="0" err="1" smtClean="0">
                <a:solidFill>
                  <a:srgbClr val="002060"/>
                </a:solidFill>
              </a:rPr>
              <a:t>рассказы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публицистика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r>
              <a:rPr lang="en-US" dirty="0" err="1" smtClean="0">
                <a:solidFill>
                  <a:srgbClr val="002060"/>
                </a:solidFill>
              </a:rPr>
              <a:t>Весной</a:t>
            </a:r>
            <a:r>
              <a:rPr lang="en-US" dirty="0" smtClean="0">
                <a:solidFill>
                  <a:srgbClr val="002060"/>
                </a:solidFill>
              </a:rPr>
              <a:t> 1998 </a:t>
            </a:r>
            <a:r>
              <a:rPr lang="en-US" dirty="0" err="1" smtClean="0">
                <a:solidFill>
                  <a:srgbClr val="002060"/>
                </a:solidFill>
              </a:rPr>
              <a:t>он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завершил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книгу</a:t>
            </a:r>
            <a:r>
              <a:rPr lang="en-US" dirty="0" smtClean="0">
                <a:solidFill>
                  <a:srgbClr val="002060"/>
                </a:solidFill>
              </a:rPr>
              <a:t> "</a:t>
            </a:r>
            <a:r>
              <a:rPr lang="en-US" dirty="0" err="1" smtClean="0">
                <a:solidFill>
                  <a:srgbClr val="002060"/>
                </a:solidFill>
              </a:rPr>
              <a:t>Россия</a:t>
            </a:r>
            <a:r>
              <a:rPr lang="en-US" dirty="0" smtClean="0">
                <a:solidFill>
                  <a:srgbClr val="002060"/>
                </a:solidFill>
              </a:rPr>
              <a:t> в </a:t>
            </a:r>
            <a:r>
              <a:rPr lang="en-US" dirty="0" err="1" smtClean="0">
                <a:solidFill>
                  <a:srgbClr val="002060"/>
                </a:solidFill>
              </a:rPr>
              <a:t>обвале</a:t>
            </a:r>
            <a:r>
              <a:rPr lang="en-US" dirty="0" smtClean="0">
                <a:solidFill>
                  <a:srgbClr val="002060"/>
                </a:solidFill>
              </a:rPr>
              <a:t>"; </a:t>
            </a:r>
            <a:r>
              <a:rPr lang="en-US" dirty="0" err="1" smtClean="0">
                <a:solidFill>
                  <a:srgbClr val="002060"/>
                </a:solidFill>
              </a:rPr>
              <a:t>продолжение</a:t>
            </a:r>
            <a:r>
              <a:rPr lang="en-US" dirty="0" smtClean="0">
                <a:solidFill>
                  <a:srgbClr val="002060"/>
                </a:solidFill>
              </a:rPr>
              <a:t> "</a:t>
            </a:r>
            <a:r>
              <a:rPr lang="en-US" dirty="0" err="1" smtClean="0">
                <a:solidFill>
                  <a:srgbClr val="002060"/>
                </a:solidFill>
              </a:rPr>
              <a:t>Теленка</a:t>
            </a:r>
            <a:r>
              <a:rPr lang="en-US" dirty="0" smtClean="0">
                <a:solidFill>
                  <a:srgbClr val="002060"/>
                </a:solidFill>
              </a:rPr>
              <a:t>" - "</a:t>
            </a:r>
            <a:r>
              <a:rPr lang="en-US" dirty="0" err="1" smtClean="0">
                <a:solidFill>
                  <a:srgbClr val="002060"/>
                </a:solidFill>
              </a:rPr>
              <a:t>Угодило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зернышко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промеж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двух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жерновов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очерки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изгнания</a:t>
            </a:r>
            <a:r>
              <a:rPr lang="en-US" dirty="0" smtClean="0">
                <a:solidFill>
                  <a:srgbClr val="002060"/>
                </a:solidFill>
              </a:rPr>
              <a:t>" с </a:t>
            </a:r>
            <a:r>
              <a:rPr lang="en-US" dirty="0" err="1" smtClean="0">
                <a:solidFill>
                  <a:srgbClr val="002060"/>
                </a:solidFill>
              </a:rPr>
              <a:t>сентября</a:t>
            </a:r>
            <a:r>
              <a:rPr lang="en-US" dirty="0" smtClean="0">
                <a:solidFill>
                  <a:srgbClr val="002060"/>
                </a:solidFill>
              </a:rPr>
              <a:t> 1998 </a:t>
            </a:r>
            <a:r>
              <a:rPr lang="en-US" dirty="0" err="1" smtClean="0">
                <a:solidFill>
                  <a:srgbClr val="002060"/>
                </a:solidFill>
              </a:rPr>
              <a:t>печатает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журнал</a:t>
            </a:r>
            <a:r>
              <a:rPr lang="en-US" dirty="0" smtClean="0">
                <a:solidFill>
                  <a:srgbClr val="002060"/>
                </a:solidFill>
              </a:rPr>
              <a:t> "</a:t>
            </a:r>
            <a:r>
              <a:rPr lang="en-US" dirty="0" err="1" smtClean="0">
                <a:solidFill>
                  <a:srgbClr val="002060"/>
                </a:solidFill>
              </a:rPr>
              <a:t>Новый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мир</a:t>
            </a:r>
            <a:r>
              <a:rPr lang="en-US" dirty="0" smtClean="0">
                <a:solidFill>
                  <a:srgbClr val="002060"/>
                </a:solidFill>
              </a:rPr>
              <a:t>"…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5602" name="Picture 2" descr="https://ozon-st.cdn.ngenix.net/multimedia/books_covers/10148922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62295">
            <a:off x="682205" y="632738"/>
            <a:ext cx="2496823" cy="3286148"/>
          </a:xfrm>
          <a:prstGeom prst="rect">
            <a:avLst/>
          </a:prstGeom>
          <a:noFill/>
        </p:spPr>
      </p:pic>
      <p:pic>
        <p:nvPicPr>
          <p:cNvPr id="25604" name="Picture 4" descr="http://9books.ru/images/covers_180x270/323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11911">
            <a:off x="1679218" y="3286649"/>
            <a:ext cx="2428892" cy="307181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profilib.net/book/08/cover/aleksandr-solzhenitsyn-dvesti-let-vmeste-chast-perva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24271">
            <a:off x="3846927" y="3833626"/>
            <a:ext cx="1830869" cy="2476501"/>
          </a:xfrm>
          <a:prstGeom prst="rect">
            <a:avLst/>
          </a:prstGeom>
          <a:noFill/>
        </p:spPr>
      </p:pic>
      <p:pic>
        <p:nvPicPr>
          <p:cNvPr id="26628" name="Picture 4" descr="http://i.absurdopedia.net/2/23/200_%D0%BB%D0%B5%D1%82_%D0%B4%D0%BB%D0%B8%D1%82%D1%81%D1%8F_%D0%B1%D1%80%D0%B5%D0%B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714752"/>
            <a:ext cx="1857387" cy="3000396"/>
          </a:xfrm>
          <a:prstGeom prst="rect">
            <a:avLst/>
          </a:prstGeom>
          <a:noFill/>
        </p:spPr>
      </p:pic>
      <p:pic>
        <p:nvPicPr>
          <p:cNvPr id="26630" name="Picture 6" descr="https://bazarknig.ru/covers/normal/264/26307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495505">
            <a:off x="718309" y="3888727"/>
            <a:ext cx="1656842" cy="24288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35716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>
                <a:solidFill>
                  <a:srgbClr val="002060"/>
                </a:solidFill>
              </a:rPr>
              <a:t>В 2001 г. в </a:t>
            </a:r>
            <a:r>
              <a:rPr lang="en-US" dirty="0" err="1" smtClean="0">
                <a:solidFill>
                  <a:srgbClr val="002060"/>
                </a:solidFill>
              </a:rPr>
              <a:t>свет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вышла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первая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часть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исторического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исследования</a:t>
            </a:r>
            <a:r>
              <a:rPr lang="en-US" dirty="0" smtClean="0">
                <a:solidFill>
                  <a:srgbClr val="002060"/>
                </a:solidFill>
              </a:rPr>
              <a:t> "</a:t>
            </a:r>
            <a:r>
              <a:rPr lang="en-US" dirty="0" err="1" smtClean="0">
                <a:solidFill>
                  <a:srgbClr val="002060"/>
                </a:solidFill>
              </a:rPr>
              <a:t>Двести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лет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вместе</a:t>
            </a:r>
            <a:r>
              <a:rPr lang="en-US" dirty="0" smtClean="0">
                <a:solidFill>
                  <a:srgbClr val="002060"/>
                </a:solidFill>
              </a:rPr>
              <a:t>". </a:t>
            </a:r>
          </a:p>
          <a:p>
            <a:pPr algn="ctr" eaLnBrk="0" hangingPunct="0">
              <a:spcBef>
                <a:spcPct val="0"/>
              </a:spcBef>
              <a:buFont typeface="Wingdings" pitchFamily="2" charset="2"/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Пытаясь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повлиять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на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современную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российскую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политику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встречался</a:t>
            </a:r>
            <a:r>
              <a:rPr lang="en-US" dirty="0" smtClean="0">
                <a:solidFill>
                  <a:srgbClr val="002060"/>
                </a:solidFill>
              </a:rPr>
              <a:t> с </a:t>
            </a:r>
            <a:r>
              <a:rPr lang="ru-RU" dirty="0" smtClean="0">
                <a:solidFill>
                  <a:srgbClr val="002060"/>
                </a:solidFill>
              </a:rPr>
              <a:t>П</a:t>
            </a:r>
            <a:r>
              <a:rPr lang="en-US" dirty="0" err="1" smtClean="0">
                <a:solidFill>
                  <a:srgbClr val="002060"/>
                </a:solidFill>
              </a:rPr>
              <a:t>резидентом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Ельциным</a:t>
            </a:r>
            <a:r>
              <a:rPr lang="en-US" dirty="0" smtClean="0">
                <a:solidFill>
                  <a:srgbClr val="002060"/>
                </a:solidFill>
              </a:rPr>
              <a:t> (1994 г.) 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Президентом </a:t>
            </a:r>
            <a:r>
              <a:rPr lang="ru-RU" dirty="0" smtClean="0">
                <a:solidFill>
                  <a:srgbClr val="002060"/>
                </a:solidFill>
              </a:rPr>
              <a:t>Путиным</a:t>
            </a:r>
            <a:r>
              <a:rPr lang="en-US" dirty="0" smtClean="0">
                <a:solidFill>
                  <a:srgbClr val="002060"/>
                </a:solidFill>
              </a:rPr>
              <a:t>(2000 г</a:t>
            </a:r>
            <a:r>
              <a:rPr lang="ru-RU" dirty="0" smtClean="0">
                <a:solidFill>
                  <a:srgbClr val="002060"/>
                </a:solidFill>
              </a:rPr>
              <a:t>). </a:t>
            </a:r>
            <a:r>
              <a:rPr lang="ru-RU" dirty="0" smtClean="0">
                <a:solidFill>
                  <a:srgbClr val="002060"/>
                </a:solidFill>
                <a:cs typeface="Times New Roman" charset="0"/>
              </a:rPr>
              <a:t>Писатель Александр Солженицын скончался</a:t>
            </a:r>
            <a:r>
              <a:rPr lang="ru-RU" dirty="0" smtClean="0">
                <a:solidFill>
                  <a:srgbClr val="002060"/>
                </a:solidFill>
              </a:rPr>
              <a:t> в ночь с 3 на 4 августа 2008 года</a:t>
            </a:r>
            <a:r>
              <a:rPr lang="ru-RU" dirty="0" smtClean="0">
                <a:solidFill>
                  <a:srgbClr val="002060"/>
                </a:solidFill>
                <a:cs typeface="Times New Roman" charset="0"/>
              </a:rPr>
              <a:t> в Москве на 90-м году жизни. Со слов его родных, причиной смерти стала острая сердечная недостаточность</a:t>
            </a:r>
            <a:r>
              <a:rPr lang="ru-RU" dirty="0" smtClean="0">
                <a:solidFill>
                  <a:srgbClr val="000000"/>
                </a:solidFill>
                <a:cs typeface="Times New Roman" charset="0"/>
              </a:rPr>
              <a:t>.</a:t>
            </a:r>
            <a:endParaRPr lang="ru-RU" dirty="0"/>
          </a:p>
        </p:txBody>
      </p:sp>
      <p:pic>
        <p:nvPicPr>
          <p:cNvPr id="6" name="Picture 4" descr="sol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357166"/>
            <a:ext cx="3429024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857224" y="714356"/>
            <a:ext cx="792961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"Пир победителей" (сатирическая пьеса)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"Один день Ивана Денисовича" (1959)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"Матренин двор" (1959-1960)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"Случай на станции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Кречетовка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 (1963)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"Для пользы дела" (1963)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"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Захар-Калита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 (1966)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"В круге первом" (1955-1968)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"Раковый корпус" (1963-1966)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"Август 1914" (1971)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"Красное Колесо: Повествованье в отмеренных сроках в четырёх узлах" (1971- 1991)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"Архипелаг ГУЛАГ" (1958-1968)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"Ленин в Цюрихе" (1975)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"Бодался телёнок с дубом" (1975-1991)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"Эго" (1995)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"На краях"(1995)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"Молодняк" (1995)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"Настенька" (1995)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"Абрикосовое варенье" (1995)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"Угодило зёрнышко промеж двух жерновов" (1998-2001)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"Россия в обвале" (1998)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"Двести лет вместе" (1975-1995)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"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Желябугские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выселки" (1999)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"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Адлиг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Швенкиттен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" (1999)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42852"/>
            <a:ext cx="84296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</a:rPr>
              <a:t>Произведения  А.И. Солженицына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63500" dist="50800" dir="108000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18" descr="фото солж37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09" y="3428980"/>
            <a:ext cx="16637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38" descr="фото солж55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21" y="714355"/>
            <a:ext cx="16573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Содержимое 3" descr="фото солж10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8596" y="2071667"/>
            <a:ext cx="1828800" cy="2487613"/>
          </a:xfrm>
          <a:prstGeom prst="rect">
            <a:avLst/>
          </a:prstGeom>
        </p:spPr>
      </p:pic>
      <p:pic>
        <p:nvPicPr>
          <p:cNvPr id="29" name="Рисунок 6" descr="фото солж58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37046" y="2774930"/>
            <a:ext cx="19050" cy="2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7" descr="фото солж56.jpe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73584" y="2935267"/>
            <a:ext cx="15875" cy="2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8" descr="фото солж55.jpe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68821" y="2852717"/>
            <a:ext cx="22225" cy="3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9" descr="фото солж54.jpe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60921" y="3165455"/>
            <a:ext cx="15875" cy="2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10" descr="фото солж53.jpe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41896" y="3375005"/>
            <a:ext cx="15875" cy="2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11" descr="фото солж52.jpe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28784" y="2428855"/>
            <a:ext cx="1517650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12" descr="фото солж51.jpe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51459" y="3675042"/>
            <a:ext cx="14287" cy="2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15" descr="фото солж42.jpe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786034" y="3428980"/>
            <a:ext cx="1627187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16" descr="фото солж39.jpe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943571" y="3951267"/>
            <a:ext cx="23813" cy="3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17" descr="фото солж38.jpe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286096" y="1214417"/>
            <a:ext cx="159067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19" descr="фото солж35.jpe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583334" y="4730730"/>
            <a:ext cx="15875" cy="2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20" descr="фото солж34.jpe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929284" y="3000355"/>
            <a:ext cx="1609725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21" descr="фото солж30.jpe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869084" y="5002192"/>
            <a:ext cx="15875" cy="2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22" descr="фото солж29.jpe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888134" y="4946630"/>
            <a:ext cx="22225" cy="3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23" descr="фото солж28.jpe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164359" y="5306992"/>
            <a:ext cx="17462" cy="2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25" descr="фото солэ19.jpe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429096" y="3286105"/>
            <a:ext cx="182880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Рисунок 26" descr="фото солж39.jpe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94121" y="2001817"/>
            <a:ext cx="23813" cy="3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Рисунок 27" descr="фото солж58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37009" y="2474892"/>
            <a:ext cx="19050" cy="2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Рисунок 28" descr="фото солж56.jpe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73546" y="2635230"/>
            <a:ext cx="15875" cy="2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Рисунок 29" descr="фото солж55.jpe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68784" y="2552680"/>
            <a:ext cx="22225" cy="3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30" descr="фото солж54.jpe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60884" y="2865417"/>
            <a:ext cx="15875" cy="2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Рисунок 31" descr="фото солж53.jpe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41859" y="3074967"/>
            <a:ext cx="15875" cy="2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Рисунок 32" descr="фото солж51.jpe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02196" y="3225780"/>
            <a:ext cx="14288" cy="2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Рисунок 35" descr="фото солж58.jpeg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28596" y="500042"/>
            <a:ext cx="14541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Рисунок 36" descr="фото солж56.jpeg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7429471" y="4214792"/>
            <a:ext cx="127317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Содержимое 3" descr="фото солж39.jpeg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4714846" y="785792"/>
            <a:ext cx="138747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Рисунок 39" descr="фото солж53.jpeg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6072159" y="1000105"/>
            <a:ext cx="1214437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C:\Users\Абонемент\Desktop\images (1).jpg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7358082" y="1928802"/>
            <a:ext cx="1390650" cy="2095500"/>
          </a:xfrm>
          <a:prstGeom prst="rect">
            <a:avLst/>
          </a:prstGeom>
          <a:noFill/>
        </p:spPr>
      </p:pic>
      <p:pic>
        <p:nvPicPr>
          <p:cNvPr id="28675" name="Picture 3" descr="C:\Users\Абонемент\Desktop\9156519576a67886fc50c01f5eaa2b11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143768" y="214290"/>
            <a:ext cx="1358895" cy="20002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57158" y="214290"/>
            <a:ext cx="8072494" cy="135732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            </a:t>
            </a:r>
            <a:r>
              <a:rPr kumimoji="0" lang="ru-RU" sz="4200" b="1" i="0" u="none" strike="noStrike" kern="120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Александр Исаевич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    Солженицын</a:t>
            </a: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accent6">
                  <a:lumMod val="5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00364" y="1428736"/>
            <a:ext cx="40005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Один из ведущих русских писателей двадцатого столетия, Александр Исаевич Солженицын является лауреатом  Нобелевской премии по литературе (1970)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«За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нравственную силу,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 которой он продолжил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традицию русской 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литературы". 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Академик Российской 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Академии Наук (1997). 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Picture 7" descr="http://images.djv.ru/134942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357158" y="1714488"/>
            <a:ext cx="2571768" cy="457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Содержимое 3" descr="фото солж57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00760" y="2643182"/>
            <a:ext cx="2714644" cy="383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7" descr="http://images.djv.ru/134948-small.jpeg"/>
          <p:cNvPicPr>
            <a:picLocks noChangeAspect="1" noChangeArrowheads="1"/>
          </p:cNvPicPr>
          <p:nvPr/>
        </p:nvPicPr>
        <p:blipFill>
          <a:blip r:embed="rId5" r:link="rId6"/>
          <a:srcRect r="8333"/>
          <a:stretch>
            <a:fillRect/>
          </a:stretch>
        </p:blipFill>
        <p:spPr>
          <a:xfrm>
            <a:off x="3143240" y="4572008"/>
            <a:ext cx="2714644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59293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cs typeface="Times New Roman" charset="0"/>
              </a:rPr>
              <a:t>Александр Солженицын родился 11 декабря 1918 года в Кисловодске. В 1924 году переехал с матерью в Ростов-на-Дону (отец трагически погиб еще до рождения сына). В 1936 году Александр закончил школу.</a:t>
            </a:r>
            <a:endParaRPr lang="ru-RU" dirty="0">
              <a:solidFill>
                <a:srgbClr val="00206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" name="Содержимое 3" descr="фото солж дет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29454" y="3714752"/>
            <a:ext cx="172719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/>
          <a:srcRect b="27713"/>
          <a:stretch>
            <a:fillRect/>
          </a:stretch>
        </p:blipFill>
        <p:spPr bwMode="auto">
          <a:xfrm>
            <a:off x="2714612" y="2857496"/>
            <a:ext cx="2000264" cy="2517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429000"/>
            <a:ext cx="1928826" cy="2433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357166"/>
            <a:ext cx="2500330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2285992"/>
            <a:ext cx="2162175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428860" y="5643578"/>
            <a:ext cx="4286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</a:rPr>
              <a:t>Родители писателя:  </a:t>
            </a:r>
          </a:p>
          <a:p>
            <a:r>
              <a:rPr lang="ru-RU" sz="1600" b="1" i="1" dirty="0" err="1" smtClean="0">
                <a:solidFill>
                  <a:schemeClr val="accent5">
                    <a:lumMod val="50000"/>
                  </a:schemeClr>
                </a:solidFill>
              </a:rPr>
              <a:t>Исаакий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</a:rPr>
              <a:t> Семенович и Таисия Захаровна</a:t>
            </a:r>
          </a:p>
          <a:p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Солженицыны</a:t>
            </a:r>
            <a:endParaRPr lang="ru-RU" sz="16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5143512"/>
            <a:ext cx="1031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2,6 года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00958" y="6143644"/>
            <a:ext cx="737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6 лет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8596" y="214290"/>
            <a:ext cx="2643206" cy="32147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Прямоугольник 2"/>
          <p:cNvSpPr/>
          <p:nvPr/>
        </p:nvSpPr>
        <p:spPr>
          <a:xfrm>
            <a:off x="3357554" y="285728"/>
            <a:ext cx="51435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Унаследовав от отца тягу к знаниям, Солженицын поступает в 1936 году на физико-математический факультет Ростовского университета.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С 1939 года он одновременно учится ещё на заочном отделении Московского института истории, философии, литературы.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В 1941 году он заканчивает университет в Ростове и приезжает в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Москву на экзамены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в МИФЛИ.</a:t>
            </a:r>
            <a:endParaRPr lang="ru-RU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4" name="Содержимое 3" descr="фото солж3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15008" y="2643182"/>
            <a:ext cx="2643206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571876"/>
            <a:ext cx="4170357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35716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cs typeface="Times New Roman" charset="0"/>
              </a:rPr>
              <a:t>Он три года воевал в артиллерии и получил звание капитана. В 1943 он </a:t>
            </a:r>
            <a:r>
              <a:rPr lang="ru-RU" dirty="0" smtClean="0">
                <a:solidFill>
                  <a:srgbClr val="002060"/>
                </a:solidFill>
                <a:cs typeface="Times New Roman" charset="0"/>
              </a:rPr>
              <a:t>награжден орденом </a:t>
            </a:r>
            <a:r>
              <a:rPr lang="ru-RU" dirty="0" smtClean="0">
                <a:solidFill>
                  <a:srgbClr val="002060"/>
                </a:solidFill>
                <a:cs typeface="Times New Roman" charset="0"/>
              </a:rPr>
              <a:t>Отечественной войны второй степени, в </a:t>
            </a:r>
            <a:r>
              <a:rPr lang="ru-RU" dirty="0" smtClean="0">
                <a:solidFill>
                  <a:srgbClr val="002060"/>
                </a:solidFill>
                <a:cs typeface="Times New Roman" charset="0"/>
              </a:rPr>
              <a:t>следующем </a:t>
            </a:r>
            <a:r>
              <a:rPr lang="ru-RU" dirty="0" smtClean="0">
                <a:solidFill>
                  <a:srgbClr val="002060"/>
                </a:solidFill>
                <a:cs typeface="Times New Roman" charset="0"/>
              </a:rPr>
              <a:t>– </a:t>
            </a:r>
            <a:r>
              <a:rPr lang="ru-RU" dirty="0" smtClean="0">
                <a:solidFill>
                  <a:srgbClr val="002060"/>
                </a:solidFill>
                <a:cs typeface="Times New Roman" charset="0"/>
              </a:rPr>
              <a:t>орденом </a:t>
            </a:r>
            <a:r>
              <a:rPr lang="ru-RU" dirty="0" smtClean="0">
                <a:solidFill>
                  <a:srgbClr val="002060"/>
                </a:solidFill>
                <a:cs typeface="Times New Roman" charset="0"/>
              </a:rPr>
              <a:t>Красной </a:t>
            </a:r>
            <a:r>
              <a:rPr lang="ru-RU" dirty="0" smtClean="0">
                <a:solidFill>
                  <a:srgbClr val="002060"/>
                </a:solidFill>
                <a:cs typeface="Times New Roman" charset="0"/>
              </a:rPr>
              <a:t>Звезды. </a:t>
            </a:r>
            <a:r>
              <a:rPr lang="ru-RU" dirty="0" smtClean="0">
                <a:solidFill>
                  <a:srgbClr val="002060"/>
                </a:solidFill>
                <a:cs typeface="Times New Roman" charset="0"/>
              </a:rPr>
              <a:t>9 февраля 1945 года будущего писателя арестовала фронтовая контрразведка за критические замечания о Сталине, высказанные им другу в письмах, перлюстрированных военной цензурой, и был приговорен к восьми годам лагерей.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4572008"/>
            <a:ext cx="31432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18 октября 1941-го уходит на фронт, сначала простым солдатом,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после окончания офицерской школы в Костроме – в звании лейтенанта</a:t>
            </a:r>
            <a:endParaRPr lang="ru-RU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4" name="Содержимое 3" descr="фото солж23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2459038" cy="363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19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500438"/>
            <a:ext cx="192882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58" y="4000504"/>
            <a:ext cx="3000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990033"/>
                </a:solidFill>
              </a:rPr>
              <a:t>Курсант артиллерийского    </a:t>
            </a:r>
          </a:p>
          <a:p>
            <a:r>
              <a:rPr lang="ru-RU" sz="1600" b="1" dirty="0" smtClean="0">
                <a:solidFill>
                  <a:srgbClr val="990033"/>
                </a:solidFill>
              </a:rPr>
              <a:t>              училища</a:t>
            </a:r>
            <a:endParaRPr lang="ru-RU" sz="1600" b="1" dirty="0">
              <a:solidFill>
                <a:srgbClr val="99003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6000768"/>
            <a:ext cx="3000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990033"/>
                </a:solidFill>
              </a:rPr>
              <a:t>           Командир батальона</a:t>
            </a:r>
          </a:p>
          <a:p>
            <a:r>
              <a:rPr lang="ru-RU" sz="1600" b="1" dirty="0" smtClean="0">
                <a:solidFill>
                  <a:srgbClr val="990033"/>
                </a:solidFill>
              </a:rPr>
              <a:t>          капитан Солженицын</a:t>
            </a:r>
            <a:endParaRPr lang="ru-RU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4" descr="Лейтенант Солженицын (слева) с командиром артдивизио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500438"/>
            <a:ext cx="2100251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571868" y="6286520"/>
            <a:ext cx="22637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CC0066"/>
                </a:solidFill>
                <a:latin typeface="Calibri" pitchFamily="34" charset="0"/>
              </a:rPr>
              <a:t>Дорога на фронт, 1942г</a:t>
            </a:r>
            <a:endParaRPr lang="ru-RU" sz="1600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фото солж2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4000528" cy="5857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Содержимое 3" descr="5фото солж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14876" y="571480"/>
            <a:ext cx="3857652" cy="28463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266" name="Picture 2" descr="http://chtoby-pomnili.net/uploads/images/solzhenitsyn_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500438"/>
            <a:ext cx="2471728" cy="2962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1934" y="428604"/>
            <a:ext cx="43577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cs typeface="Times New Roman" charset="0"/>
              </a:rPr>
              <a:t>Во время правления Хрущева Александр Солженицын был освобожден и в 1956 смог вернуться в Центральную Россию, где год работал учителем в средней школе Рязани, преподавал математику и физику.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7" descr="http://images.djv.ru/134952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642910" y="428604"/>
            <a:ext cx="3286148" cy="4357718"/>
          </a:xfrm>
          <a:prstGeom prst="rect">
            <a:avLst/>
          </a:prstGeom>
          <a:noFill/>
          <a:ln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5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357430"/>
            <a:ext cx="3000396" cy="35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5000636"/>
            <a:ext cx="36433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Зек Солженицын на строительстве дома у Калужской заставы. Москва, июнь 1946 г.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43570" y="5929330"/>
            <a:ext cx="2928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А. И. Солженицын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(сразу после выхода), 1953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628" y="500042"/>
            <a:ext cx="36433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В 60-е годы Солженицын был известен в "самиздате" как писатель, прозаик, беллетрист . Его литературные эксперименты велись буквально на глазах читателя</a:t>
            </a:r>
            <a:endParaRPr lang="ru-RU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3" name="Содержимое 3" descr="2фото солж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0791191">
            <a:off x="5149292" y="2495987"/>
            <a:ext cx="1804934" cy="2714644"/>
          </a:xfrm>
          <a:prstGeom prst="rect">
            <a:avLst/>
          </a:prstGeom>
        </p:spPr>
      </p:pic>
      <p:pic>
        <p:nvPicPr>
          <p:cNvPr id="4" name="Picture 2" descr="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40811">
            <a:off x="6447813" y="3605719"/>
            <a:ext cx="1842330" cy="27146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Picture 4" descr="Солженицын 2"/>
          <p:cNvPicPr>
            <a:picLocks noChangeAspect="1" noChangeArrowheads="1"/>
          </p:cNvPicPr>
          <p:nvPr/>
        </p:nvPicPr>
        <p:blipFill>
          <a:blip r:embed="rId4"/>
          <a:srcRect l="4051" t="1474" r="1024" b="3439"/>
          <a:stretch>
            <a:fillRect/>
          </a:stretch>
        </p:blipFill>
        <p:spPr bwMode="auto">
          <a:xfrm>
            <a:off x="428596" y="357166"/>
            <a:ext cx="4357718" cy="6000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3857628"/>
            <a:ext cx="42148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cs typeface="Times New Roman" charset="0"/>
              </a:rPr>
              <a:t>В 1962 году А. Т. Твардовским в журнале «Новый мир» был опубликован его первый рассказ «Один день Ивана Денисовича», а в 1963 — «Матренин двор». Они приносят ему известность, и 30 декабря 1962 года Александра </a:t>
            </a:r>
          </a:p>
          <a:p>
            <a:r>
              <a:rPr lang="ru-RU" dirty="0" smtClean="0">
                <a:solidFill>
                  <a:srgbClr val="002060"/>
                </a:solidFill>
                <a:cs typeface="Times New Roman" charset="0"/>
              </a:rPr>
              <a:t>Солженицына принимают в Союз писателей СССР.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14876" y="285728"/>
            <a:ext cx="2571768" cy="335758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4500562" y="3571876"/>
            <a:ext cx="2928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990033"/>
                </a:solidFill>
              </a:rPr>
              <a:t>      А. Твардовский – редактор</a:t>
            </a:r>
          </a:p>
          <a:p>
            <a:r>
              <a:rPr lang="ru-RU" sz="1400" b="1" dirty="0" smtClean="0">
                <a:solidFill>
                  <a:srgbClr val="990033"/>
                </a:solidFill>
              </a:rPr>
              <a:t>          журнала «Новый мир»</a:t>
            </a:r>
            <a:endParaRPr lang="ru-RU" sz="1400" b="1" dirty="0">
              <a:solidFill>
                <a:srgbClr val="990033"/>
              </a:solidFill>
            </a:endParaRPr>
          </a:p>
        </p:txBody>
      </p:sp>
      <p:pic>
        <p:nvPicPr>
          <p:cNvPr id="7" name="Picture 4" descr="18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64948">
            <a:off x="6821285" y="4084987"/>
            <a:ext cx="1429668" cy="22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285728"/>
            <a:ext cx="257176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26" name="Picture 2" descr="http://biblus.ru/pics/9/6/4/10070469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266258">
            <a:off x="5224783" y="4197166"/>
            <a:ext cx="1342153" cy="20835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384</TotalTime>
  <Words>939</Words>
  <PresentationFormat>Экран (4:3)</PresentationFormat>
  <Paragraphs>69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           МБУК «Смирныховская ЦБС»                 Центральная модельная                              библиотека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Абонемент</dc:creator>
  <cp:lastModifiedBy>Пользователь</cp:lastModifiedBy>
  <cp:revision>37</cp:revision>
  <dcterms:created xsi:type="dcterms:W3CDTF">2018-04-26T01:12:38Z</dcterms:created>
  <dcterms:modified xsi:type="dcterms:W3CDTF">2018-04-28T00:53:33Z</dcterms:modified>
</cp:coreProperties>
</file>